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21.xml" ContentType="application/vnd.openxmlformats-officedocument.presentationml.slide+xml"/>
  <Override PartName="/ppt/notesSlides/notesSlide21.xml" ContentType="application/vnd.openxmlformats-officedocument.presentationml.notesSlide+xml"/>
  <Override PartName="/ppt/slides/slide22.xml" ContentType="application/vnd.openxmlformats-officedocument.presentationml.slide+xml"/>
  <Override PartName="/ppt/notesSlides/notesSlide22.xml" ContentType="application/vnd.openxmlformats-officedocument.presentationml.notesSlide+xml"/>
  <Override PartName="/ppt/slides/slide23.xml" ContentType="application/vnd.openxmlformats-officedocument.presentationml.slide+xml"/>
  <Override PartName="/ppt/notesSlides/notesSlide23.xml" ContentType="application/vnd.openxmlformats-officedocument.presentationml.notes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Slides/notesSlide25.xml" ContentType="application/vnd.openxmlformats-officedocument.presentationml.notes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Slides/notesSlide7.xml" ContentType="application/vnd.openxmlformats-officedocument.presentationml.notesSlide+xml"/>
  <Override PartName="/ppt/notesSlides/notesSlide12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44" r:id="rId15"/>
  </p:sldMasterIdLst>
  <p:notesMasterIdLst>
    <p:notesMasterId r:id="rId19"/>
  </p:notesMasterIdLst>
  <p:handoutMasterIdLst>
    <p:handoutMasterId r:id="rId17"/>
  </p:handoutMasterIdLst>
  <p:sldIdLst>
    <p:sldId id="260" r:id="rId21"/>
    <p:sldId id="271" r:id="rId23"/>
    <p:sldId id="256" r:id="rId24"/>
    <p:sldId id="296" r:id="rId25"/>
    <p:sldId id="274" r:id="rId26"/>
    <p:sldId id="295" r:id="rId27"/>
    <p:sldId id="297" r:id="rId28"/>
    <p:sldId id="257" r:id="rId29"/>
    <p:sldId id="304" r:id="rId30"/>
    <p:sldId id="298" r:id="rId32"/>
    <p:sldId id="299" r:id="rId34"/>
    <p:sldId id="303" r:id="rId36"/>
    <p:sldId id="302" r:id="rId37"/>
    <p:sldId id="294" r:id="rId39"/>
    <p:sldId id="266" r:id="rId41"/>
    <p:sldId id="282" r:id="rId43"/>
    <p:sldId id="261" r:id="rId45"/>
    <p:sldId id="283" r:id="rId46"/>
    <p:sldId id="292" r:id="rId47"/>
    <p:sldId id="284" r:id="rId48"/>
    <p:sldId id="291" r:id="rId50"/>
    <p:sldId id="305" r:id="rId52"/>
    <p:sldId id="285" r:id="rId54"/>
    <p:sldId id="262" r:id="rId56"/>
    <p:sldId id="286" r:id="rId57"/>
    <p:sldId id="258" r:id="rId59"/>
    <p:sldId id="272" r:id="rId6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>
        <p15:guide id="1" orient="horz" pos="215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{EFAFB233-063F-42B5-8137-9DF3F51BA10A}">
      <p15:sldGuideLst xmlns:p15="http://schemas.microsoft.com/office/powerpoint/2012/main">
        <p15:guide id="1" orient="horz" pos="2156" userDrawn="1">
          <p15:clr>
            <a:srgbClr val="A4A3A4"/>
          </p15:clr>
        </p15:guide>
        <p15:guide id="2" pos="3838" userDrawn="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wn" initials="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2488" autoAdjust="0"/>
  </p:normalViewPr>
  <p:slideViewPr>
    <p:cSldViewPr snapToGrid="0" snapToObjects="1">
      <p:cViewPr varScale="1">
        <p:scale>
          <a:sx n="96" d="100"/>
          <a:sy n="96" d="100"/>
        </p:scale>
        <p:origin x="1152" y="78"/>
      </p:cViewPr>
      <p:guideLst>
        <p:guide orient="horz" pos="2156"/>
        <p:guide pos="383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5" d="100"/>
          <a:sy n="55" d="100"/>
        </p:scale>
        <p:origin x="2022" y="84"/>
      </p:cViewPr>
      <p:guideLst>
        <p:guide orient="horz" pos="2156"/>
        <p:guide pos="3838"/>
      </p:guideLst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5" Type="http://schemas.openxmlformats.org/officeDocument/2006/relationships/slideMaster" Target="slideMasters/slideMaster1.xml"></Relationship><Relationship Id="rId16" Type="http://schemas.openxmlformats.org/officeDocument/2006/relationships/theme" Target="theme/theme1.xml"></Relationship><Relationship Id="rId17" Type="http://schemas.openxmlformats.org/officeDocument/2006/relationships/handoutMaster" Target="handoutMasters/handoutMaster1.xml"></Relationship><Relationship Id="rId19" Type="http://schemas.openxmlformats.org/officeDocument/2006/relationships/notesMaster" Target="notesMasters/notesMaster1.xml"></Relationship><Relationship Id="rId21" Type="http://schemas.openxmlformats.org/officeDocument/2006/relationships/slide" Target="slides/slide1.xml"></Relationship><Relationship Id="rId23" Type="http://schemas.openxmlformats.org/officeDocument/2006/relationships/slide" Target="slides/slide2.xml"></Relationship><Relationship Id="rId24" Type="http://schemas.openxmlformats.org/officeDocument/2006/relationships/slide" Target="slides/slide3.xml"></Relationship><Relationship Id="rId25" Type="http://schemas.openxmlformats.org/officeDocument/2006/relationships/slide" Target="slides/slide4.xml"></Relationship><Relationship Id="rId26" Type="http://schemas.openxmlformats.org/officeDocument/2006/relationships/slide" Target="slides/slide5.xml"></Relationship><Relationship Id="rId27" Type="http://schemas.openxmlformats.org/officeDocument/2006/relationships/slide" Target="slides/slide6.xml"></Relationship><Relationship Id="rId28" Type="http://schemas.openxmlformats.org/officeDocument/2006/relationships/slide" Target="slides/slide7.xml"></Relationship><Relationship Id="rId29" Type="http://schemas.openxmlformats.org/officeDocument/2006/relationships/slide" Target="slides/slide8.xml"></Relationship><Relationship Id="rId30" Type="http://schemas.openxmlformats.org/officeDocument/2006/relationships/slide" Target="slides/slide9.xml"></Relationship><Relationship Id="rId32" Type="http://schemas.openxmlformats.org/officeDocument/2006/relationships/slide" Target="slides/slide10.xml"></Relationship><Relationship Id="rId34" Type="http://schemas.openxmlformats.org/officeDocument/2006/relationships/slide" Target="slides/slide11.xml"></Relationship><Relationship Id="rId36" Type="http://schemas.openxmlformats.org/officeDocument/2006/relationships/slide" Target="slides/slide12.xml"></Relationship><Relationship Id="rId37" Type="http://schemas.openxmlformats.org/officeDocument/2006/relationships/slide" Target="slides/slide13.xml"></Relationship><Relationship Id="rId39" Type="http://schemas.openxmlformats.org/officeDocument/2006/relationships/slide" Target="slides/slide14.xml"></Relationship><Relationship Id="rId41" Type="http://schemas.openxmlformats.org/officeDocument/2006/relationships/slide" Target="slides/slide15.xml"></Relationship><Relationship Id="rId43" Type="http://schemas.openxmlformats.org/officeDocument/2006/relationships/slide" Target="slides/slide16.xml"></Relationship><Relationship Id="rId45" Type="http://schemas.openxmlformats.org/officeDocument/2006/relationships/slide" Target="slides/slide17.xml"></Relationship><Relationship Id="rId46" Type="http://schemas.openxmlformats.org/officeDocument/2006/relationships/slide" Target="slides/slide18.xml"></Relationship><Relationship Id="rId47" Type="http://schemas.openxmlformats.org/officeDocument/2006/relationships/slide" Target="slides/slide19.xml"></Relationship><Relationship Id="rId48" Type="http://schemas.openxmlformats.org/officeDocument/2006/relationships/slide" Target="slides/slide20.xml"></Relationship><Relationship Id="rId50" Type="http://schemas.openxmlformats.org/officeDocument/2006/relationships/slide" Target="slides/slide21.xml"></Relationship><Relationship Id="rId52" Type="http://schemas.openxmlformats.org/officeDocument/2006/relationships/slide" Target="slides/slide22.xml"></Relationship><Relationship Id="rId54" Type="http://schemas.openxmlformats.org/officeDocument/2006/relationships/slide" Target="slides/slide23.xml"></Relationship><Relationship Id="rId56" Type="http://schemas.openxmlformats.org/officeDocument/2006/relationships/slide" Target="slides/slide24.xml"></Relationship><Relationship Id="rId57" Type="http://schemas.openxmlformats.org/officeDocument/2006/relationships/slide" Target="slides/slide25.xml"></Relationship><Relationship Id="rId59" Type="http://schemas.openxmlformats.org/officeDocument/2006/relationships/slide" Target="slides/slide26.xml"></Relationship><Relationship Id="rId60" Type="http://schemas.openxmlformats.org/officeDocument/2006/relationships/slide" Target="slides/slide27.xml"></Relationship><Relationship Id="rId63" Type="http://schemas.openxmlformats.org/officeDocument/2006/relationships/commentAuthors" Target="commentAuthors.xml"></Relationship><Relationship Id="rId64" Type="http://schemas.openxmlformats.org/officeDocument/2006/relationships/viewProps" Target="viewProps.xml"></Relationship><Relationship Id="rId65" Type="http://schemas.openxmlformats.org/officeDocument/2006/relationships/presProps" Target="presProps.xml"></Relationship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05T00:32:33.290" idx="2">
    <p:pos x="7680" y="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="" xmlns:a16="http://schemas.microsoft.com/office/drawing/2014/main" id="{9A48E0C8-87A1-4F28-9ACB-73270E31AB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670BAB79-3727-470F-91B3-FB3FA7815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8BB96-4CD1-4186-A580-640B6F6E39E5}" type="datetimeFigureOut">
              <a:rPr lang="ko-KR" altLang="en-US" smtClean="0"/>
              <a:t>2019-03-06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62E65691-6E03-4A3B-8345-568F511312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B67D8EF9-DBA6-40F4-BA7B-4158E3D1D5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B874D3-A554-4DDD-B99C-D1C52E8CB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8016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g>
</file>

<file path=ppt/media/image6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1606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0.xml"></Relationship></Relationships>
</file>

<file path=ppt/notesSlides/_rels/notesSlide1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1.xml"></Relationship></Relationships>
</file>

<file path=ppt/notesSlides/_rels/notesSlide1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2.xml"></Relationship></Relationships>
</file>

<file path=ppt/notesSlides/_rels/notesSlide1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3.xml"></Relationship></Relationships>
</file>

<file path=ppt/notesSlides/_rels/notesSlide1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4.xml"></Relationship></Relationships>
</file>

<file path=ppt/notesSlides/_rels/notesSlide1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5.xml"></Relationship></Relationships>
</file>

<file path=ppt/notesSlides/_rels/notesSlide1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6.xml"></Relationship></Relationships>
</file>

<file path=ppt/notesSlides/_rels/notesSlide20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0.xml"></Relationship></Relationships>
</file>

<file path=ppt/notesSlides/_rels/notesSlide2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1.xml"></Relationship></Relationships>
</file>

<file path=ppt/notesSlides/_rels/notesSlide2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2.xml"></Relationship></Relationships>
</file>

<file path=ppt/notesSlides/_rels/notesSlide2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3.xml"></Relationship></Relationships>
</file>

<file path=ppt/notesSlides/_rels/notesSlide2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5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slide" Target="../slides/slide7.xml"></Relationship><Relationship Id="rId2" Type="http://schemas.openxmlformats.org/officeDocument/2006/relationships/notesMaster" Target="../notesMasters/notesMaster1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9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algn="ctr">
              <a:buFontTx/>
              <a:buNone/>
            </a:pPr>
            <a:endParaRPr lang="ko-KR" altLang="en-US" sz="1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1. 글자체, 크기 정리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2. 표 크기형태 통일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3. 오타정리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4. 용어정리? 애매한 단어 정리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  -- 용어정리 할때 부모, 자식에 대한 것도 설명해야할지 결정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5. 용어통일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 -- 식별, 비식별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 -- 외부키? 기본키? pk? fk?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 -- 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** 각 페이지마다 수정해야할것 적어둠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1</a:t>
            </a:fld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77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algn="ctr">
              <a:buFontTx/>
              <a:buNone/>
            </a:pPr>
            <a:endParaRPr lang="ko-KR" altLang="en-US" sz="1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부모 자식에 대한 개념 설명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이 페이지 제목이 좀 애매함 어케할까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10</a:t>
            </a:fld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8575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algn="ctr">
              <a:buFontTx/>
              <a:buNone/>
            </a:pPr>
            <a:endParaRPr lang="ko-KR" altLang="en-US" sz="1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부모 자식에 대한 개념 설명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이 페이지 제목이 좀 애매함 어케할까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11</a:t>
            </a:fld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821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algn="ctr">
              <a:buFontTx/>
              <a:buNone/>
            </a:pPr>
            <a:endParaRPr lang="ko-KR" altLang="en-US" sz="1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342900" indent="-342900" algn="l" defTabSz="914400" eaLnBrk="0" fontAlgn="auto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ko-KR" altLang="en-US" sz="1200" dirty="0" smtClean="0">
                <a:latin typeface="맑은 고딕" charset="0"/>
                <a:ea typeface="맑은 고딕" charset="0"/>
              </a:rPr>
              <a:t>자식은 부모에게 반드시 존재가 종속되고 자신을 식별하기 위해서는 부모를 식별할 필요가 있는 강한 관계</a:t>
            </a:r>
            <a:endParaRPr lang="en-US" altLang="ko-KR" sz="1200" dirty="0" smtClean="0">
              <a:latin typeface="맑은 고딕" charset="0"/>
              <a:ea typeface="맑은 고딕" charset="0"/>
            </a:endParaRPr>
          </a:p>
          <a:p>
            <a:pPr marL="342900" indent="-342900" algn="l" defTabSz="914400" eaLnBrk="0" fontAlgn="auto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ko-KR" altLang="en-US" sz="1200" dirty="0" smtClean="0">
                <a:latin typeface="맑은 고딕" charset="0"/>
                <a:ea typeface="맑은 고딕" charset="0"/>
              </a:rPr>
              <a:t>자식은 부모에게 존재가 종속되지 않고</a:t>
            </a:r>
            <a:r>
              <a:rPr lang="en-US" altLang="ko-KR" sz="1200" dirty="0" smtClean="0">
                <a:latin typeface="맑은 고딕" charset="0"/>
                <a:ea typeface="맑은 고딕" charset="0"/>
              </a:rPr>
              <a:t>, </a:t>
            </a:r>
            <a:r>
              <a:rPr lang="ko-KR" altLang="en-US" sz="1200" dirty="0" smtClean="0">
                <a:latin typeface="맑은 고딕" charset="0"/>
                <a:ea typeface="맑은 고딕" charset="0"/>
              </a:rPr>
              <a:t>자신을 식별하기 위해서 부모를 식별할 필요까지는 없는 비교적 약한 관계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12</a:t>
            </a:fld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690984"/>
      </p:ext>
    </p:extLst>
  </p:cSld>
  <p:clrMapOvr>
    <a:masterClrMapping/>
  </p:clrMapOvr>
</p:notes>
</file>

<file path=ppt/notesSlides/notesSlide13.xml><?xml version="1.0" encoding="utf-8"?>
<mc:AlternateContent xmlns:mc="http://schemas.openxmlformats.org/markup-compatibility/2006" xmlns:p14="http://schemas.microsoft.com/office/powerpoint/2010/main">
  <mc:Choice Requires="p14">
    <p:notes xmlns:a="http://schemas.openxmlformats.org/drawingml/2006/main" xmlns:r="http://schemas.openxmlformats.org/officeDocument/2006/relationships" xmlns:p="http://schemas.openxmlformats.org/presentationml/2006/main">
      <p:cSld>
        <p:spTree>
          <p:nvGrpSpPr>
            <p:cNvPr id="1" name=""/>
            <p:cNvGrpSpPr/>
            <p:nvPr/>
          </p:nvGrpSpPr>
          <p:grpSpPr>
            <a:xfrm>
              <a:off x="0" y="0"/>
              <a:ext cx="0" cy="0"/>
              <a:chOff x="0" y="0"/>
              <a:chExt cx="0" cy="0"/>
            </a:xfrm>
          </p:grpSpPr>
          <p:sp>
            <p:nvSpPr>
              <p:cNvPr id="2" name="온라인 이미지 개체 틀 1"/>
              <p:cNvSpPr>
                <a:spLocks noGrp="1" noRot="1" noChangeAspect="1"/>
              </p:cNvSpPr>
              <p:nvPr>
                <p:ph type="sldImg"/>
              </p:nvPr>
            </p:nvSpPr>
            <p:spPr>
              <a:xfrm>
                <a:off x="685800" y="1143000"/>
                <a:ext cx="5487988" cy="3087688"/>
              </a:xfrm>
              <a:prstGeom prst="rect">
                <a:avLst/>
              </a:prstGeom>
              <a:ln w="12700" cap="flat" cmpd="sng">
                <a:solidFill>
                  <a:srgbClr val="000000">
                    <a:alpha val="100000"/>
                  </a:srgbClr>
                </a:solidFill>
                <a:prstDash val="solid"/>
              </a:ln>
            </p:spPr>
            <p:txBody>
              <a:bodyPr vert="horz" wrap="square" lIns="76200" tIns="76200" rIns="76200" bIns="76200" anchor="t">
                <a:noAutofit/>
              </a:bodyPr>
              <a:lstStyle/>
              <a:p>
                <a:pPr marL="0" indent="0" algn="ctr" defTabSz="914400" eaLnBrk="0" fontAlgn="auto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/>
              </a:p>
            </p:txBody>
          </p:sp>
          <p:sp>
            <p:nvSpPr>
              <p:cNvPr id="3" name="텍스트 개체 틀 2"/>
              <p:cNvSpPr txBox="1">
                <a:spLocks noGrp="1"/>
              </p:cNvSpPr>
              <p:nvPr>
                <p:ph type="body"/>
              </p:nvPr>
            </p:nvSpPr>
            <p:spPr>
              <a:xfrm>
                <a:off x="685800" y="4400550"/>
                <a:ext cx="5487670" cy="3601720"/>
              </a:xfrm>
              <a:prstGeom prst="rect">
                <a:avLst/>
              </a:prstGeom>
              <a:noFill/>
            </p:spPr>
            <p:txBody>
              <a:bodyPr vert="horz" wrap="square" lIns="76200" tIns="76200" rIns="76200" bIns="76200" anchor="t">
                <a:noAutofit/>
              </a:bodyPr>
              <a:lstStyle/>
              <a:p>
                <a:pPr marL="0" indent="0" algn="just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200" b="0" strike="noStrike" cap="none" dirty="0" smtClean="0">
                    <a:latin typeface="맑은 고딕" charset="0"/>
                    <a:ea typeface="맑은 고딕" charset="0"/>
                  </a:rPr>
                  <a:t>이 페이지 싹 정리</a:t>
                </a:r>
                <a:endParaRPr lang="ko-KR" altLang="en-US" sz="1200" b="0" strike="noStrike" cap="none" dirty="0" smtClean="0">
                  <a:latin typeface="맑은 고딕" charset="0"/>
                  <a:ea typeface="맑은 고딕" charset="0"/>
                </a:endParaRPr>
              </a:p>
              <a:p>
                <a:pPr marL="0" indent="0" algn="just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200" b="0" strike="noStrike" cap="none" dirty="0" smtClean="0">
                    <a:latin typeface="맑은 고딕" charset="0"/>
                    <a:ea typeface="맑은 고딕" charset="0"/>
                  </a:rPr>
                  <a:t>다음 페이지의 그림과도 정리</a:t>
                </a:r>
                <a:endParaRPr lang="ko-KR" altLang="en-US" sz="1200" b="0" strike="noStrike" cap="none" dirty="0" smtClean="0">
                  <a:latin typeface="맑은 고딕" charset="0"/>
                  <a:ea typeface="맑은 고딕" charset="0"/>
                </a:endParaRPr>
              </a:p>
              <a:p>
                <a:pPr marL="0" indent="0" algn="just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1200" b="0" strike="noStrike" cap="none" dirty="0" smtClean="0">
                    <a:latin typeface="맑은 고딕" charset="0"/>
                    <a:ea typeface="맑은 고딕" charset="0"/>
                  </a:rPr>
                  <a:t>2번 삭제해라</a:t>
                </a:r>
                <a:endParaRPr lang="ko-KR" altLang="en-US" sz="1200" b="0" strike="noStrike" cap="none" dirty="0" smtClean="0">
                  <a:latin typeface="맑은 고딕" charset="0"/>
                  <a:ea typeface="맑은 고딕" charset="0"/>
                </a:endParaRPr>
              </a:p>
              <a:p>
                <a:pPr marL="0" indent="0" algn="just" defTabSz="50800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endParaRPr lang="ko-KR" altLang="en-US" sz="1200" b="0" strike="noStrike" cap="none" dirty="0" smtClean="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4" name="슬라이드 번호 개체 틀 3"/>
              <p:cNvSpPr txBox="1">
                <a:spLocks noGrp="1"/>
              </p:cNvSpPr>
              <p:nvPr>
                <p:ph type="sldNum"/>
              </p:nvPr>
            </p:nvSpPr>
            <p:spPr>
              <a:xfrm>
                <a:off x="3884930" y="8685530"/>
                <a:ext cx="2973070" cy="459740"/>
              </a:xfrm>
              <a:prstGeom prst="rect">
                <a:avLst/>
              </a:prstGeom>
              <a:noFill/>
            </p:spPr>
            <p:txBody>
              <a:bodyPr vert="horz" wrap="square" lIns="76200" tIns="76200" rIns="76200" bIns="76200" anchor="b">
                <a:noAutofit/>
              </a:bodyPr>
              <a:lstStyle/>
              <a:p>
                <a:pPr marL="0" indent="0" algn="r" defTabSz="508000" eaLnBrk="0" fontAlgn="auto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fld id="{B9320F77-B9A0-41C5-862A-B4B631284C64}" type="slidenum">
                  <a:rPr lang="en-US" altLang="ko-KR" sz="1200" b="0" strike="noStrike" cap="none" dirty="0" smtClean="0">
                    <a:latin typeface="맑은 고딕" charset="0"/>
                    <a:ea typeface="맑은 고딕" charset="0"/>
                  </a:rPr>
                  <a:t>13</a:t>
                </a:fld>
                <a:endParaRPr lang="en-US" altLang="ko-KR" sz="1200" b="0" strike="noStrike" cap="none" dirty="0" smtClean="0">
                  <a:latin typeface="맑은 고딕" charset="0"/>
                  <a:ea typeface="맑은 고딕" charset="0"/>
                </a:endParaRPr>
              </a:p>
            </p:txBody>
          </p:sp>
        </p:spTree>
        <p:extLst>
          <p:ext uri="{BB962C8B-B14F-4D97-AF65-F5344CB8AC3E}">
            <p14:creationId val="1967372959"/>
          </p:ext>
        </p:extLst>
      </p:cSld>
      <p:clrMapOvr>
        <a:masterClrMapping/>
      </p:clrMapOvr>
    </p:notes>
  </mc:Choice>
  <mc:Fallback xmlns:p14="http://schemas.microsoft.com/office/powerpoint/2010/main" xmlns=""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>
    <p:transition spd="slow"/>
  </mc:Fallback>
</mc:AlternateContent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just" defTabSz="5080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오른쪽 내용 정리</a:t>
            </a:r>
          </a:p>
          <a:p>
            <a:pPr marL="0" indent="0" algn="just" defTabSz="5080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뭔 내용?</a:t>
            </a:r>
          </a:p>
          <a:p>
            <a:pPr marL="0" indent="0" algn="just" defTabSz="5080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표 위치 정리</a:t>
            </a: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14</a:t>
            </a:fld>
            <a:endParaRPr lang="en-US" altLang="ko-KR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09381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algn="ctr">
              <a:buFontTx/>
              <a:buNone/>
            </a:pPr>
            <a:endParaRPr lang="ko-KR" altLang="en-US" sz="1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표정리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선 모양 정리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15</a:t>
            </a:fld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7330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algn="ctr">
              <a:buFontTx/>
              <a:buNone/>
            </a:pPr>
            <a:endParaRPr lang="ko-KR" altLang="en-US" sz="1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표, 선 정리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16</a:t>
            </a:fld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7256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algn="ctr">
              <a:buFontTx/>
              <a:buNone/>
            </a:pPr>
            <a:endParaRPr lang="ko-KR" altLang="en-US" sz="1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테이블 구조가 식별로 변경되면 어떤 장점이 있는지 보여주던지 혹은 설명하던지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테이블정도는 보여줘도 댈듯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20</a:t>
            </a:fld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93076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just" defTabSz="5080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테이블 구조가 식별로 변경되면 어떤 장점이 있는지 보여주던지 혹은 설명하던지</a:t>
            </a:r>
          </a:p>
          <a:p>
            <a:pPr marL="0" indent="0" algn="just" defTabSz="5080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ko-KR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테이블정도는 보여줘도 댈듯</a:t>
            </a: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21</a:t>
            </a:fld>
            <a:endParaRPr lang="en-US" altLang="ko-KR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8149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/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just" defTabSz="5080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테이블 구조가 식별로 변경되면 어떤 장점이 있는지 보여주던지 혹은 설명하던지</a:t>
            </a:r>
          </a:p>
          <a:p>
            <a:pPr marL="0" indent="0" algn="just" defTabSz="5080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ko-KR" sz="12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just" defTabSz="50800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테이블정도는 보여줘도 댈듯</a:t>
            </a: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22</a:t>
            </a:fld>
            <a:endParaRPr lang="en-US" altLang="ko-KR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4300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algn="ctr">
              <a:buFontTx/>
              <a:buNone/>
            </a:pPr>
            <a:endParaRPr lang="ko-KR" altLang="en-US" sz="1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23</a:t>
            </a:fld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9452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algn="ctr">
              <a:buFontTx/>
              <a:buNone/>
            </a:pPr>
            <a:endParaRPr lang="ko-KR" altLang="en-US" sz="1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0" indent="0" algn="just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아래 표기법 다시 정리할것.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25</a:t>
            </a:fld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932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외래키 값은 Null이거나 참조 릴레이션의 기본키 값과 동일해야 한다는 규정 즉 릴레이션은 참조할 수 없는 외래키 값을 가질 수 없다는 규정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참조 무결성 은 모든 참조가 유효하다는 데이터의 특성입니다. 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관계형 데이터베이스의 컨텍스트에서 관계 (테이블) 의 한 속성 (열) 값이 다른 속성 (같은 관계 또는 다른 관계에있는 값)을 참조하는 경우 참조 된 값이 있어야합니다. [1]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76200" tIns="76200" rIns="76200" bIns="76200" anchor="t">
            <a:noAutofit/>
          </a:bodyPr>
          <a:lstStyle/>
          <a:p>
            <a:pPr algn="ctr">
              <a:buFontTx/>
              <a:buNone/>
            </a:pPr>
            <a:endParaRPr lang="ko-KR" altLang="en-US" sz="1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  <a:noFill/>
        </p:spPr>
        <p:txBody>
          <a:bodyPr vert="horz" wrap="square" lIns="76200" tIns="76200" rIns="76200" bIns="76200" anchor="t">
            <a:noAutofit/>
          </a:bodyPr>
          <a:lstStyle/>
          <a:p>
            <a:pPr marL="342900" indent="-342900" algn="l" defTabSz="914400" eaLnBrk="0" fontAlgn="auto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ko-KR" altLang="en-US" sz="1200" dirty="0" smtClean="0">
                <a:latin typeface="맑은 고딕" charset="0"/>
                <a:ea typeface="맑은 고딕" charset="0"/>
              </a:rPr>
              <a:t>자식은 부모에게 반드시 존재가 종속되고 자신을 식별하기 위해서는 부모를 식별할 필요가 있는 강한 관계</a:t>
            </a:r>
            <a:endParaRPr lang="en-US" altLang="ko-KR" sz="1200" dirty="0" smtClean="0">
              <a:latin typeface="맑은 고딕" charset="0"/>
              <a:ea typeface="맑은 고딕" charset="0"/>
            </a:endParaRPr>
          </a:p>
          <a:p>
            <a:pPr marL="342900" indent="-342900" algn="l" defTabSz="914400" eaLnBrk="0" fontAlgn="auto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ko-KR" altLang="en-US" sz="1200" dirty="0" smtClean="0">
                <a:latin typeface="맑은 고딕" charset="0"/>
                <a:ea typeface="맑은 고딕" charset="0"/>
              </a:rPr>
              <a:t>자식은 부모에게 존재가 종속되지 않고</a:t>
            </a:r>
            <a:r>
              <a:rPr lang="en-US" altLang="ko-KR" sz="1200" dirty="0" smtClean="0">
                <a:latin typeface="맑은 고딕" charset="0"/>
                <a:ea typeface="맑은 고딕" charset="0"/>
              </a:rPr>
              <a:t>, </a:t>
            </a:r>
            <a:r>
              <a:rPr lang="ko-KR" altLang="en-US" sz="1200" dirty="0" smtClean="0">
                <a:latin typeface="맑은 고딕" charset="0"/>
                <a:ea typeface="맑은 고딕" charset="0"/>
              </a:rPr>
              <a:t>자신을 식별하기 위해서 부모를 식별할 필요까지는 없는 비교적 약한 관계</a:t>
            </a:r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  <a:noFill/>
        </p:spPr>
        <p:txBody>
          <a:bodyPr vert="horz" wrap="square" lIns="76200" tIns="76200" rIns="76200" bIns="76200" anchor="b">
            <a:noAutofit/>
          </a:bodyPr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b="0" strike="noStrike" cap="none" dirty="0" smtClean="0">
                <a:latin typeface="맑은 고딕" charset="0"/>
                <a:ea typeface="맑은 고딕" charset="0"/>
              </a:rPr>
              <a:t>9</a:t>
            </a:fld>
            <a:endParaRPr lang="ko-KR" altLang="en-US" sz="12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492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2019/3/6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3" Type="http://schemas.openxmlformats.org/officeDocument/2006/relationships/image" Target="../media/image1.jpeg"></Relationship><Relationship Id="rId2" Type="http://schemas.openxmlformats.org/officeDocument/2006/relationships/notesSlide" Target="../notesSlides/notesSlide1.xml"></Relationship><Relationship Id="rId1" Type="http://schemas.openxmlformats.org/officeDocument/2006/relationships/slideLayout" Target="../slideLayouts/slideLayout7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notesSlide" Target="../notesSlides/notesSlide10.xml"></Relationship><Relationship Id="rId1" Type="http://schemas.openxmlformats.org/officeDocument/2006/relationships/slideLayout" Target="../slideLayouts/slideLayout9.xml"></Relationship></Relationships>
</file>

<file path=ppt/slides/_rels/slide11.xml.rels><?xml version="1.0" encoding="UTF-8"?>
<Relationships xmlns="http://schemas.openxmlformats.org/package/2006/relationships"><Relationship Id="rId2" Type="http://schemas.openxmlformats.org/officeDocument/2006/relationships/notesSlide" Target="../notesSlides/notesSlide11.xml"></Relationship><Relationship Id="rId1" Type="http://schemas.openxmlformats.org/officeDocument/2006/relationships/slideLayout" Target="../slideLayouts/slideLayout9.xml"></Relationship></Relationships>
</file>

<file path=ppt/slides/_rels/slide12.xml.rels><?xml version="1.0" encoding="UTF-8"?>
<Relationships xmlns="http://schemas.openxmlformats.org/package/2006/relationships"><Relationship Id="rId2" Type="http://schemas.openxmlformats.org/officeDocument/2006/relationships/notesSlide" Target="../notesSlides/notesSlide12.xml"></Relationship><Relationship Id="rId3" Type="http://schemas.openxmlformats.org/officeDocument/2006/relationships/slideLayout" Target="../slideLayouts/slideLayout9.xml"></Relationship></Relationships>
</file>

<file path=ppt/slides/_rels/slide13.xml.rels><?xml version="1.0" encoding="UTF-8"?>
<Relationships xmlns="http://schemas.openxmlformats.org/package/2006/relationships"><Relationship Id="rId2" Type="http://schemas.openxmlformats.org/officeDocument/2006/relationships/notesSlide" Target="../notesSlides/notesSlide13.xml"></Relationship><Relationship Id="rId3" Type="http://schemas.openxmlformats.org/officeDocument/2006/relationships/slideLayout" Target="../slideLayouts/slideLayout9.xml"></Relationship></Relationships>
</file>

<file path=ppt/slides/_rels/slide14.xml.rels><?xml version="1.0" encoding="UTF-8"?>
<Relationships xmlns="http://schemas.openxmlformats.org/package/2006/relationships"><Relationship Id="rId2" Type="http://schemas.openxmlformats.org/officeDocument/2006/relationships/notesSlide" Target="../notesSlides/notesSlide14.xml"></Relationship><Relationship Id="rId1" Type="http://schemas.openxmlformats.org/officeDocument/2006/relationships/slideLayout" Target="../slideLayouts/slideLayout9.xml"></Relationship></Relationships>
</file>

<file path=ppt/slides/_rels/slide15.xml.rels><?xml version="1.0" encoding="UTF-8"?>
<Relationships xmlns="http://schemas.openxmlformats.org/package/2006/relationships"><Relationship Id="rId2" Type="http://schemas.openxmlformats.org/officeDocument/2006/relationships/notesSlide" Target="../notesSlides/notesSlide15.xml"></Relationship><Relationship Id="rId1" Type="http://schemas.openxmlformats.org/officeDocument/2006/relationships/slideLayout" Target="../slideLayouts/slideLayout9.xml"></Relationship></Relationships>
</file>

<file path=ppt/slides/_rels/slide16.xml.rels><?xml version="1.0" encoding="UTF-8"?>
<Relationships xmlns="http://schemas.openxmlformats.org/package/2006/relationships"><Relationship Id="rId2" Type="http://schemas.openxmlformats.org/officeDocument/2006/relationships/notesSlide" Target="../notesSlides/notesSlide16.xml"></Relationship><Relationship Id="rId1" Type="http://schemas.openxmlformats.org/officeDocument/2006/relationships/slideLayout" Target="../slideLayouts/slideLayout9.xml"></Relationship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?>
<Relationships xmlns="http://schemas.openxmlformats.org/package/2006/relationships"><Relationship Id="rId2" Type="http://schemas.openxmlformats.org/officeDocument/2006/relationships/notesSlide" Target="../notesSlides/notesSlide20.xml"></Relationship><Relationship Id="rId1" Type="http://schemas.openxmlformats.org/officeDocument/2006/relationships/slideLayout" Target="../slideLayouts/slideLayout9.xml"></Relationship></Relationships>
</file>

<file path=ppt/slides/_rels/slide21.xml.rels><?xml version="1.0" encoding="UTF-8"?>
<Relationships xmlns="http://schemas.openxmlformats.org/package/2006/relationships"><Relationship Id="rId2" Type="http://schemas.openxmlformats.org/officeDocument/2006/relationships/notesSlide" Target="../notesSlides/notesSlide21.xml"></Relationship><Relationship Id="rId1" Type="http://schemas.openxmlformats.org/officeDocument/2006/relationships/slideLayout" Target="../slideLayouts/slideLayout9.xml"></Relationship></Relationships>
</file>

<file path=ppt/slides/_rels/slide22.xml.rels><?xml version="1.0" encoding="UTF-8"?>
<Relationships xmlns="http://schemas.openxmlformats.org/package/2006/relationships"><Relationship Id="rId2" Type="http://schemas.openxmlformats.org/officeDocument/2006/relationships/notesSlide" Target="../notesSlides/notesSlide22.xml"></Relationship><Relationship Id="rId1" Type="http://schemas.openxmlformats.org/officeDocument/2006/relationships/slideLayout" Target="../slideLayouts/slideLayout9.xml"></Relationship></Relationships>
</file>

<file path=ppt/slides/_rels/slide23.xml.rels><?xml version="1.0" encoding="UTF-8"?>
<Relationships xmlns="http://schemas.openxmlformats.org/package/2006/relationships"><Relationship Id="rId2" Type="http://schemas.openxmlformats.org/officeDocument/2006/relationships/notesSlide" Target="../notesSlides/notesSlide23.xml"></Relationship><Relationship Id="rId1" Type="http://schemas.openxmlformats.org/officeDocument/2006/relationships/slideLayout" Target="../slideLayouts/slideLayout9.xml"></Relationship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25.xml.rels><?xml version="1.0" encoding="UTF-8"?>
<Relationships xmlns="http://schemas.openxmlformats.org/package/2006/relationships"><Relationship Id="rId2" Type="http://schemas.openxmlformats.org/officeDocument/2006/relationships/notesSlide" Target="../notesSlides/notesSlide25.xml"></Relationship><Relationship Id="rId1" Type="http://schemas.openxmlformats.org/officeDocument/2006/relationships/slideLayout" Target="../slideLayouts/slideLayout9.xml"></Relationship></Relationships>
</file>

<file path=ppt/slides/_rels/slide26.xml.rels><?xml version="1.0" encoding="UTF-8"?>
<Relationships xmlns="http://schemas.openxmlformats.org/package/2006/relationships"><Relationship Id="rId3" Type="http://schemas.openxmlformats.org/officeDocument/2006/relationships/comments" Target="../comments/comment1.xml"></Relationship><Relationship Id="rId2" Type="http://schemas.openxmlformats.org/officeDocument/2006/relationships/image" Target="../media/image6.jpeg"></Relationship><Relationship Id="rId1" Type="http://schemas.openxmlformats.org/officeDocument/2006/relationships/slideLayout" Target="../slideLayouts/slideLayout7.xml"></Relationship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Relationship Id="rId2" Type="http://schemas.openxmlformats.org/officeDocument/2006/relationships/notesSlide" Target="../notesSlides/notesSlide7.xml"></Relationship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9.xml.rels><?xml version="1.0" encoding="UTF-8"?>
<Relationships xmlns="http://schemas.openxmlformats.org/package/2006/relationships"><Relationship Id="rId2" Type="http://schemas.openxmlformats.org/officeDocument/2006/relationships/notesSlide" Target="../notesSlides/notesSlide9.xml"></Relationship><Relationship Id="rId3" Type="http://schemas.openxmlformats.org/officeDocument/2006/relationships/slideLayout" Target="../slideLayouts/slideLayout9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232603" y="1477863"/>
            <a:ext cx="7726794" cy="255454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8000" b="1" strike="noStrike" cap="none" dirty="0" err="1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식별</a:t>
            </a:r>
            <a:r>
              <a:rPr lang="ko-KR" altLang="en-US" sz="8000" b="1" strike="noStrike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자 </a:t>
            </a:r>
            <a:r>
              <a:rPr lang="en-US" altLang="ko-KR" sz="8000" b="1" strike="noStrike" cap="none" dirty="0" err="1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비식별</a:t>
            </a:r>
            <a:r>
              <a:rPr lang="ko-KR" altLang="en-US" sz="8000" b="1" strike="noStrike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자</a:t>
            </a:r>
            <a:endParaRPr lang="en-US" altLang="ko-KR" sz="8000" b="1" strike="noStrike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8000" b="1" dirty="0" smtClean="0">
                <a:solidFill>
                  <a:schemeClr val="bg1"/>
                </a:solidFill>
                <a:latin typeface="맑은 고딕" charset="0"/>
                <a:ea typeface="맑은 고딕" charset="0"/>
              </a:rPr>
              <a:t>관계</a:t>
            </a:r>
            <a:endParaRPr lang="ko-KR" altLang="en-US" sz="8000" b="1" strike="noStrike" cap="none" dirty="0" smtClean="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テキスト ボックス 3">
            <a:extLst>
              <a:ext uri="{FF2B5EF4-FFF2-40B4-BE49-F238E27FC236}">
                <a16:creationId xmlns="" xmlns:p14="http://schemas.microsoft.com/office/powerpoint/2010/main" xmlns:a16="http://schemas.microsoft.com/office/drawing/2014/main" id="{8F4DC022-577B-4F7D-A2AB-6B08D1BD81D5}"/>
              </a:ext>
            </a:extLst>
          </p:cNvPr>
          <p:cNvSpPr txBox="1"/>
          <p:nvPr/>
        </p:nvSpPr>
        <p:spPr>
          <a:xfrm>
            <a:off x="9554845" y="3429000"/>
            <a:ext cx="2160270" cy="324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b="1" dirty="0">
                <a:solidFill>
                  <a:schemeClr val="bg1"/>
                </a:solidFill>
                <a:latin typeface="+mn-ea"/>
              </a:rPr>
              <a:t>4</a:t>
            </a:r>
            <a:r>
              <a:rPr kumimoji="1" lang="ko-KR" altLang="en-US" sz="3000" b="1" dirty="0">
                <a:solidFill>
                  <a:schemeClr val="bg1"/>
                </a:solidFill>
                <a:latin typeface="+mn-ea"/>
              </a:rPr>
              <a:t>조</a:t>
            </a:r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조장 </a:t>
            </a:r>
            <a:r>
              <a:rPr kumimoji="1" lang="en-US" altLang="ko-KR" sz="2500" dirty="0">
                <a:solidFill>
                  <a:schemeClr val="bg1"/>
                </a:solidFill>
                <a:latin typeface="+mn-ea"/>
              </a:rPr>
              <a:t>: </a:t>
            </a:r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안병욱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조원 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권범준</a:t>
            </a:r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ko-KR" sz="2500" dirty="0">
              <a:solidFill>
                <a:schemeClr val="bg1"/>
              </a:solidFill>
              <a:latin typeface="+mn-ea"/>
            </a:endParaRP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권영찬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이소담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이재운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송현우</a:t>
            </a:r>
            <a:endParaRPr lang="en-US" altLang="ko-KR" sz="2500" dirty="0">
              <a:solidFill>
                <a:schemeClr val="bg1"/>
              </a:solidFill>
              <a:latin typeface="+mn-ea"/>
            </a:endParaRPr>
          </a:p>
          <a:p>
            <a:pPr algn="r"/>
            <a:endParaRPr kumimoji="1" lang="en-US" altLang="ko-KR" sz="25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1795" y="204470"/>
            <a:ext cx="6556375" cy="64579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식별자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관계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/>
          <p:cNvSpPr txBox="1">
            <a:spLocks/>
          </p:cNvSpPr>
          <p:nvPr/>
        </p:nvSpPr>
        <p:spPr>
          <a:xfrm>
            <a:off x="609600" y="1600200"/>
            <a:ext cx="10974705" cy="45281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0" algn="just" defTabSz="50800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テキスト ボックス 15"/>
          <p:cNvSpPr txBox="1">
            <a:spLocks/>
          </p:cNvSpPr>
          <p:nvPr/>
        </p:nvSpPr>
        <p:spPr>
          <a:xfrm>
            <a:off x="785824" y="1415257"/>
            <a:ext cx="5448409" cy="236988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eaLnBrk="0"/>
            <a:r>
              <a:rPr lang="ko-KR" altLang="en-US" sz="2800" dirty="0" err="1" smtClean="0">
                <a:latin typeface="맑은 고딕" charset="0"/>
                <a:ea typeface="맑은 고딕" charset="0"/>
              </a:rPr>
              <a:t>식별자</a:t>
            </a:r>
            <a:r>
              <a:rPr lang="ko-KR" altLang="en-US" sz="2800" dirty="0" smtClean="0">
                <a:latin typeface="맑은 고딕" charset="0"/>
                <a:ea typeface="맑은 고딕" charset="0"/>
              </a:rPr>
              <a:t> 관계의 구현방법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Arial" panose="020B0604020202020204" pitchFamily="34" charset="0"/>
              <a:buChar char="•"/>
            </a:pP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맑은 고딕" charset="0"/>
                <a:ea typeface="맑은 고딕" charset="0"/>
              </a:rPr>
              <a:t>받은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외부키를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자신의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기본키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속성으로 이용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Arial" panose="020B0604020202020204" pitchFamily="34" charset="0"/>
              <a:buChar char="•"/>
            </a:pPr>
            <a:endParaRPr lang="en-US" altLang="ko-KR" sz="2000" dirty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Arial" panose="020B0604020202020204" pitchFamily="34" charset="0"/>
              <a:buChar char="•"/>
            </a:pPr>
            <a:r>
              <a:rPr lang="ko-KR" altLang="en-US" sz="2000" dirty="0" err="1" smtClean="0">
                <a:latin typeface="맑은 고딕" charset="0"/>
                <a:ea typeface="맑은 고딕" charset="0"/>
              </a:rPr>
              <a:t>기본키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 구성 방법에 따라 테이블의 관계가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eaLnBrk="0"/>
            <a:r>
              <a:rPr lang="en-US" altLang="ko-KR" sz="2000" dirty="0" smtClean="0">
                <a:latin typeface="맑은 고딕" charset="0"/>
                <a:ea typeface="맑은 고딕" charset="0"/>
              </a:rPr>
              <a:t>    1 : 1 or 1 : N 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으로 나뉜다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57" name="표 56">
            <a:extLst>
              <a:ext uri="{FF2B5EF4-FFF2-40B4-BE49-F238E27FC236}">
                <a16:creationId xmlns="" xmlns:p14="http://schemas.microsoft.com/office/powerpoint/2010/main" xmlns:a16="http://schemas.microsoft.com/office/drawing/2014/main" id="{A4C8A6B5-BB33-416C-B320-81E7BAAEA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9393780"/>
              </p:ext>
            </p:extLst>
          </p:nvPr>
        </p:nvGraphicFramePr>
        <p:xfrm>
          <a:off x="6636450" y="2159166"/>
          <a:ext cx="1897273" cy="9245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en-US" altLang="ko-KR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8" name="표 57">
            <a:extLst>
              <a:ext uri="{FF2B5EF4-FFF2-40B4-BE49-F238E27FC236}">
                <a16:creationId xmlns="" xmlns:p14="http://schemas.microsoft.com/office/powerpoint/2010/main" xmlns:a16="http://schemas.microsoft.com/office/drawing/2014/main" id="{C9AFDEF4-5BB2-4772-8AA4-42BB261F2B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99812"/>
              </p:ext>
            </p:extLst>
          </p:nvPr>
        </p:nvGraphicFramePr>
        <p:xfrm>
          <a:off x="6625574" y="4534798"/>
          <a:ext cx="1897273" cy="10825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en-US" altLang="ko-KR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500913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9" name="표 58">
            <a:extLst>
              <a:ext uri="{FF2B5EF4-FFF2-40B4-BE49-F238E27FC236}">
                <a16:creationId xmlns="" xmlns:p14="http://schemas.microsoft.com/office/powerpoint/2010/main" xmlns:a16="http://schemas.microsoft.com/office/drawing/2014/main" id="{829E54BD-8FC5-4062-8EF0-3B010515C9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3110773"/>
              </p:ext>
            </p:extLst>
          </p:nvPr>
        </p:nvGraphicFramePr>
        <p:xfrm>
          <a:off x="9701641" y="4531665"/>
          <a:ext cx="1897273" cy="1082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53768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 (FK)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Start_date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500914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0" name="TextBox 59">
            <a:extLst>
              <a:ext uri="{FF2B5EF4-FFF2-40B4-BE49-F238E27FC236}">
                <a16:creationId xmlns="" xmlns:p14="http://schemas.microsoft.com/office/powerpoint/2010/main" xmlns:a16="http://schemas.microsoft.com/office/drawing/2014/main" id="{6A3DCC98-F101-474C-87BF-2FD2301BF1B9}"/>
              </a:ext>
            </a:extLst>
          </p:cNvPr>
          <p:cNvSpPr txBox="1"/>
          <p:nvPr/>
        </p:nvSpPr>
        <p:spPr>
          <a:xfrm>
            <a:off x="6625722" y="1790066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사원</a:t>
            </a:r>
            <a:endParaRPr lang="ko-KR" altLang="en-US" dirty="0"/>
          </a:p>
        </p:txBody>
      </p:sp>
      <p:sp>
        <p:nvSpPr>
          <p:cNvPr id="61" name="TextBox 60">
            <a:extLst>
              <a:ext uri="{FF2B5EF4-FFF2-40B4-BE49-F238E27FC236}">
                <a16:creationId xmlns="" xmlns:p14="http://schemas.microsoft.com/office/powerpoint/2010/main" xmlns:a16="http://schemas.microsoft.com/office/drawing/2014/main" id="{09CFB8ED-5F5A-4A8B-8F5F-DF0B88FD862A}"/>
              </a:ext>
            </a:extLst>
          </p:cNvPr>
          <p:cNvSpPr txBox="1"/>
          <p:nvPr/>
        </p:nvSpPr>
        <p:spPr>
          <a:xfrm>
            <a:off x="6636517" y="4161791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사원</a:t>
            </a:r>
            <a:endParaRPr lang="ko-KR" altLang="en-US" dirty="0"/>
          </a:p>
        </p:txBody>
      </p:sp>
      <p:cxnSp>
        <p:nvCxnSpPr>
          <p:cNvPr id="62" name="직선 연결선 61">
            <a:extLst>
              <a:ext uri="{FF2B5EF4-FFF2-40B4-BE49-F238E27FC236}">
                <a16:creationId xmlns="" xmlns:p14="http://schemas.microsoft.com/office/powerpoint/2010/main" xmlns:a16="http://schemas.microsoft.com/office/drawing/2014/main" id="{9C48E0BC-ED28-4F5D-870F-BA22AD57EB8F}"/>
              </a:ext>
            </a:extLst>
          </p:cNvPr>
          <p:cNvCxnSpPr>
            <a:cxnSpLocks/>
            <a:stCxn id="57" idx="3"/>
            <a:endCxn id="68" idx="1"/>
          </p:cNvCxnSpPr>
          <p:nvPr/>
        </p:nvCxnSpPr>
        <p:spPr>
          <a:xfrm flipV="1">
            <a:off x="8533723" y="2616293"/>
            <a:ext cx="1153308" cy="51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="" xmlns:p14="http://schemas.microsoft.com/office/powerpoint/2010/main" xmlns:a16="http://schemas.microsoft.com/office/drawing/2014/main" id="{7B706704-A76C-420D-B237-0F1FB184C3B7}"/>
              </a:ext>
            </a:extLst>
          </p:cNvPr>
          <p:cNvCxnSpPr>
            <a:stCxn id="58" idx="3"/>
            <a:endCxn id="59" idx="1"/>
          </p:cNvCxnSpPr>
          <p:nvPr/>
        </p:nvCxnSpPr>
        <p:spPr>
          <a:xfrm flipV="1">
            <a:off x="8522847" y="5072952"/>
            <a:ext cx="1178794" cy="31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="" xmlns:p14="http://schemas.microsoft.com/office/powerpoint/2010/main" xmlns:a16="http://schemas.microsoft.com/office/drawing/2014/main" id="{1452A594-0E96-4AFE-99CB-1795A09DC2DA}"/>
              </a:ext>
            </a:extLst>
          </p:cNvPr>
          <p:cNvSpPr txBox="1"/>
          <p:nvPr/>
        </p:nvSpPr>
        <p:spPr>
          <a:xfrm>
            <a:off x="6410457" y="3138806"/>
            <a:ext cx="5008245" cy="64633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285750" indent="-285750" eaLnBrk="0">
              <a:buFont typeface="Arial" panose="020B0604020202020204" pitchFamily="34" charset="0"/>
              <a:buChar char="•"/>
            </a:pPr>
            <a:r>
              <a:rPr lang="en-US" altLang="ko-KR" dirty="0">
                <a:latin typeface="맑은 고딕" charset="0"/>
                <a:ea typeface="맑은 고딕" charset="0"/>
              </a:rPr>
              <a:t>받은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외부키만으로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기본키가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 smtClean="0">
                <a:latin typeface="맑은 고딕" charset="0"/>
                <a:ea typeface="맑은 고딕" charset="0"/>
              </a:rPr>
              <a:t>구성</a:t>
            </a:r>
            <a:endParaRPr lang="en-US" altLang="ko-KR" dirty="0" smtClean="0">
              <a:latin typeface="맑은 고딕" charset="0"/>
              <a:ea typeface="맑은 고딕" charset="0"/>
            </a:endParaRPr>
          </a:p>
          <a:p>
            <a:pPr marL="285750" indent="-285750" eaLnBrk="0"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맑은 고딕" charset="0"/>
                <a:ea typeface="맑은 고딕" charset="0"/>
              </a:rPr>
              <a:t>두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테이블간의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관계는</a:t>
            </a:r>
            <a:r>
              <a:rPr lang="en-US" altLang="ko-KR" dirty="0">
                <a:latin typeface="맑은 고딕" charset="0"/>
                <a:ea typeface="맑은 고딕" charset="0"/>
              </a:rPr>
              <a:t> 1:1</a:t>
            </a:r>
            <a:endParaRPr lang="ko-KR" altLang="en-US" dirty="0">
              <a:latin typeface="맑은 고딕" charset="0"/>
              <a:ea typeface="맑은 고딕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="" xmlns:p14="http://schemas.microsoft.com/office/powerpoint/2010/main" xmlns:a16="http://schemas.microsoft.com/office/drawing/2014/main" id="{B684956A-14EC-4A18-AB51-55049FE0A38B}"/>
              </a:ext>
            </a:extLst>
          </p:cNvPr>
          <p:cNvSpPr txBox="1"/>
          <p:nvPr/>
        </p:nvSpPr>
        <p:spPr>
          <a:xfrm>
            <a:off x="6410457" y="5663566"/>
            <a:ext cx="5008245" cy="64633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다른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속성과 함께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기본키가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 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두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테이블간의 관계는 </a:t>
            </a:r>
            <a:r>
              <a:rPr lang="en-US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1:N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7" name="TextBox 66"/>
          <p:cNvSpPr txBox="1">
            <a:spLocks/>
          </p:cNvSpPr>
          <p:nvPr/>
        </p:nvSpPr>
        <p:spPr>
          <a:xfrm>
            <a:off x="9697852" y="4210051"/>
            <a:ext cx="1720850" cy="369332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dirty="0" smtClean="0">
                <a:latin typeface="맑은 고딕" charset="0"/>
                <a:ea typeface="맑은 고딕" charset="0"/>
              </a:rPr>
              <a:t>직책</a:t>
            </a:r>
            <a:r>
              <a:rPr lang="ko-KR" altLang="en-US" sz="1800" b="0" strike="noStrike" cap="none" dirty="0" smtClean="0">
                <a:latin typeface="맑은 고딕" charset="0"/>
                <a:ea typeface="맑은 고딕" charset="0"/>
              </a:rPr>
              <a:t>변경내역</a:t>
            </a:r>
          </a:p>
        </p:txBody>
      </p:sp>
      <p:graphicFrame>
        <p:nvGraphicFramePr>
          <p:cNvPr id="68" name="표 67">
            <a:extLst>
              <a:ext uri="{FF2B5EF4-FFF2-40B4-BE49-F238E27FC236}">
                <a16:creationId xmlns="" xmlns:p14="http://schemas.microsoft.com/office/powerpoint/2010/main" xmlns:a16="http://schemas.microsoft.com/office/drawing/2014/main" id="{A4C8A6B5-BB33-416C-B320-81E7BAAEA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2903049"/>
              </p:ext>
            </p:extLst>
          </p:nvPr>
        </p:nvGraphicFramePr>
        <p:xfrm>
          <a:off x="9687031" y="2154036"/>
          <a:ext cx="1897273" cy="9245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marR="0" lvl="0" indent="0" algn="ctr" defTabSz="5080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</a:p>
                    <a:p>
                      <a:pPr marL="0" marR="0" lvl="0" indent="0" algn="ctr" defTabSz="5080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9" name="TextBox 68"/>
          <p:cNvSpPr txBox="1">
            <a:spLocks/>
          </p:cNvSpPr>
          <p:nvPr/>
        </p:nvSpPr>
        <p:spPr>
          <a:xfrm>
            <a:off x="9692137" y="1786256"/>
            <a:ext cx="1526540" cy="36893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800" b="0" strike="noStrike" cap="none" dirty="0" smtClean="0">
                <a:latin typeface="맑은 고딕" charset="0"/>
                <a:ea typeface="맑은 고딕" charset="0"/>
              </a:rPr>
              <a:t>임시직사원</a:t>
            </a:r>
          </a:p>
        </p:txBody>
      </p:sp>
    </p:spTree>
    <p:extLst>
      <p:ext uri="{BB962C8B-B14F-4D97-AF65-F5344CB8AC3E}">
        <p14:creationId xmlns:p14="http://schemas.microsoft.com/office/powerpoint/2010/main" val="31106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1795" y="204470"/>
            <a:ext cx="6556375" cy="64579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식별자</a:t>
            </a:r>
            <a:r>
              <a:rPr lang="en-US" altLang="ko-KR" sz="3600" b="0" strike="noStrike" cap="none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3600" b="0" strike="noStrike" cap="none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관계</a:t>
            </a: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/>
          <p:cNvSpPr txBox="1">
            <a:spLocks/>
          </p:cNvSpPr>
          <p:nvPr/>
        </p:nvSpPr>
        <p:spPr>
          <a:xfrm>
            <a:off x="609600" y="1600200"/>
            <a:ext cx="10974705" cy="45281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0" algn="just" defTabSz="50800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テキスト ボックス 15"/>
          <p:cNvSpPr txBox="1">
            <a:spLocks/>
          </p:cNvSpPr>
          <p:nvPr/>
        </p:nvSpPr>
        <p:spPr>
          <a:xfrm>
            <a:off x="795216" y="1419874"/>
            <a:ext cx="5448409" cy="360098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eaLnBrk="0"/>
            <a:r>
              <a:rPr lang="ko-KR" altLang="en-US" sz="2800" dirty="0" err="1" smtClean="0">
                <a:latin typeface="맑은 고딕" charset="0"/>
                <a:ea typeface="맑은 고딕" charset="0"/>
              </a:rPr>
              <a:t>식별자</a:t>
            </a:r>
            <a:r>
              <a:rPr lang="ko-KR" altLang="en-US" sz="2800" dirty="0" smtClean="0">
                <a:latin typeface="맑은 고딕" charset="0"/>
                <a:ea typeface="맑은 고딕" charset="0"/>
              </a:rPr>
              <a:t> 관계의 구현방법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Arial" panose="020B0604020202020204" pitchFamily="34" charset="0"/>
              <a:buChar char="•"/>
            </a:pP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맑은 고딕" charset="0"/>
                <a:ea typeface="맑은 고딕" charset="0"/>
              </a:rPr>
              <a:t>받은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외부키를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자신의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 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일반 속성으로 사용하되 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Not Null 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제약조건을 사용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Arial" panose="020B0604020202020204" pitchFamily="34" charset="0"/>
              <a:buChar char="•"/>
            </a:pP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맑은 고딕" charset="0"/>
                <a:ea typeface="맑은 고딕" charset="0"/>
              </a:rPr>
              <a:t>Not Null 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조건이므로 부모가 생성되어야만 자식이 생성될 수 있고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, 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자식의 행을 특정하기 위해서는 부모의 정보도 필요하다는 것을 명시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Arial" panose="020B0604020202020204" pitchFamily="34" charset="0"/>
              <a:buChar char="•"/>
            </a:pPr>
            <a:endParaRPr lang="en-US" altLang="ko-KR" sz="2000" dirty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맑은 고딕" charset="0"/>
                <a:ea typeface="맑은 고딕" charset="0"/>
              </a:rPr>
              <a:t>1 : N 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관계</a:t>
            </a:r>
            <a:endParaRPr lang="en-US" altLang="ko-KR" sz="2000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57" name="표 56">
            <a:extLst>
              <a:ext uri="{FF2B5EF4-FFF2-40B4-BE49-F238E27FC236}">
                <a16:creationId xmlns="" xmlns:p14="http://schemas.microsoft.com/office/powerpoint/2010/main" xmlns:a16="http://schemas.microsoft.com/office/drawing/2014/main" id="{A4C8A6B5-BB33-416C-B320-81E7BAAEA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5263098"/>
              </p:ext>
            </p:extLst>
          </p:nvPr>
        </p:nvGraphicFramePr>
        <p:xfrm>
          <a:off x="6636450" y="2159166"/>
          <a:ext cx="1897273" cy="140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Job_id</a:t>
                      </a:r>
                      <a:endParaRPr lang="en-US" altLang="ko-KR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job_title</a:t>
                      </a:r>
                      <a:endParaRPr lang="en-US" altLang="ko-KR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min_salary</a:t>
                      </a:r>
                      <a:endParaRPr lang="en-US" altLang="ko-KR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Max_salary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62" name="직선 연결선 61">
            <a:extLst>
              <a:ext uri="{FF2B5EF4-FFF2-40B4-BE49-F238E27FC236}">
                <a16:creationId xmlns="" xmlns:p14="http://schemas.microsoft.com/office/powerpoint/2010/main" xmlns:a16="http://schemas.microsoft.com/office/drawing/2014/main" id="{9C48E0BC-ED28-4F5D-870F-BA22AD57EB8F}"/>
              </a:ext>
            </a:extLst>
          </p:cNvPr>
          <p:cNvCxnSpPr>
            <a:cxnSpLocks/>
            <a:stCxn id="57" idx="3"/>
            <a:endCxn id="68" idx="1"/>
          </p:cNvCxnSpPr>
          <p:nvPr/>
        </p:nvCxnSpPr>
        <p:spPr>
          <a:xfrm>
            <a:off x="8533723" y="2862746"/>
            <a:ext cx="1153308" cy="482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8" name="표 67">
            <a:extLst>
              <a:ext uri="{FF2B5EF4-FFF2-40B4-BE49-F238E27FC236}">
                <a16:creationId xmlns="" xmlns:p14="http://schemas.microsoft.com/office/powerpoint/2010/main" xmlns:a16="http://schemas.microsoft.com/office/drawing/2014/main" id="{A4C8A6B5-BB33-416C-B320-81E7BAAEA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00212"/>
              </p:ext>
            </p:extLst>
          </p:nvPr>
        </p:nvGraphicFramePr>
        <p:xfrm>
          <a:off x="9687031" y="2154036"/>
          <a:ext cx="1897273" cy="238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marR="0" lvl="0" indent="0" algn="ctr" defTabSz="5080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en-US" altLang="ko-KR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lvl="0" indent="0" algn="ctr" defTabSz="5080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First_name</a:t>
                      </a:r>
                      <a:endParaRPr lang="en-US" altLang="ko-KR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Last_name</a:t>
                      </a:r>
                      <a:endParaRPr lang="en-US" altLang="ko-KR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Email</a:t>
                      </a: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Job_id</a:t>
                      </a:r>
                      <a:endParaRPr lang="en-US" altLang="ko-KR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(Not</a:t>
                      </a:r>
                      <a:r>
                        <a:rPr lang="en-US" altLang="ko-KR" sz="1600" b="0" strike="noStrike" kern="1200" cap="none" baseline="0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 Null)(FK)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9" name="TextBox 68"/>
          <p:cNvSpPr txBox="1">
            <a:spLocks/>
          </p:cNvSpPr>
          <p:nvPr/>
        </p:nvSpPr>
        <p:spPr>
          <a:xfrm>
            <a:off x="9692137" y="1786256"/>
            <a:ext cx="1526540" cy="36893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dirty="0" smtClean="0">
                <a:latin typeface="맑은 고딕" charset="0"/>
                <a:ea typeface="맑은 고딕" charset="0"/>
              </a:rPr>
              <a:t>사원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p14="http://schemas.microsoft.com/office/powerpoint/2010/main" xmlns:a16="http://schemas.microsoft.com/office/drawing/2014/main" id="{6A3DCC98-F101-474C-87BF-2FD2301BF1B9}"/>
              </a:ext>
            </a:extLst>
          </p:cNvPr>
          <p:cNvSpPr txBox="1"/>
          <p:nvPr/>
        </p:nvSpPr>
        <p:spPr>
          <a:xfrm>
            <a:off x="6625722" y="1790066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직책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043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1795" y="204470"/>
            <a:ext cx="6556375" cy="64579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식별자와 비식별자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/>
          <p:cNvSpPr txBox="1">
            <a:spLocks/>
          </p:cNvSpPr>
          <p:nvPr/>
        </p:nvSpPr>
        <p:spPr>
          <a:xfrm>
            <a:off x="609600" y="1600200"/>
            <a:ext cx="10974705" cy="45281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0" algn="just" defTabSz="50800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テキスト ボックス 15"/>
          <p:cNvSpPr txBox="1">
            <a:spLocks/>
          </p:cNvSpPr>
          <p:nvPr/>
        </p:nvSpPr>
        <p:spPr>
          <a:xfrm>
            <a:off x="784225" y="1405890"/>
            <a:ext cx="5476240" cy="484568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두 테이블간의 관계 정도차이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 테이블이 부모테이블에게 강하게 의존될 때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자식은 부모 없이는 존재할 수 없다.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자식은 부모에게 독립적이지 않다.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*자식은 부모를 정확하게 식별가능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 테이블이 부모테이블에게 의존적이지 않을 때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자식은 부모 없이 존재할 수 있다.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자식은 부모에게 독립적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*자식은 부모를 정확하게 식별불가능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="" xmlns:p14="http://schemas.microsoft.com/office/powerpoint/2010/main" xmlns:a16="http://schemas.microsoft.com/office/drawing/2014/main" id="{A4C8A6B5-BB33-416C-B320-81E7BAAEA08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636450" y="2159166"/>
          <a:ext cx="1897273" cy="8368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="" xmlns:p14="http://schemas.microsoft.com/office/powerpoint/2010/main" xmlns:a16="http://schemas.microsoft.com/office/drawing/2014/main" id="{C9AFDEF4-5BB2-4772-8AA4-42BB261F2BC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625574" y="4534798"/>
          <a:ext cx="1897273" cy="9694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500913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="" xmlns:p14="http://schemas.microsoft.com/office/powerpoint/2010/main" xmlns:a16="http://schemas.microsoft.com/office/drawing/2014/main" id="{829E54BD-8FC5-4062-8EF0-3B010515C92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687032" y="4546000"/>
          <a:ext cx="1897273" cy="954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53768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자식속성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500914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부모속성(FK)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="" xmlns:p14="http://schemas.microsoft.com/office/powerpoint/2010/main" xmlns:a16="http://schemas.microsoft.com/office/drawing/2014/main" id="{6A3DCC98-F101-474C-87BF-2FD2301BF1B9}"/>
              </a:ext>
            </a:extLst>
          </p:cNvPr>
          <p:cNvSpPr txBox="1"/>
          <p:nvPr/>
        </p:nvSpPr>
        <p:spPr>
          <a:xfrm>
            <a:off x="6625590" y="1790065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부모 테이블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="" xmlns:p14="http://schemas.microsoft.com/office/powerpoint/2010/main" xmlns:a16="http://schemas.microsoft.com/office/drawing/2014/main" id="{09CFB8ED-5F5A-4A8B-8F5F-DF0B88FD862A}"/>
              </a:ext>
            </a:extLst>
          </p:cNvPr>
          <p:cNvSpPr txBox="1"/>
          <p:nvPr/>
        </p:nvSpPr>
        <p:spPr>
          <a:xfrm>
            <a:off x="6636385" y="4161790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부모 테이블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="" xmlns:p14="http://schemas.microsoft.com/office/powerpoint/2010/main" xmlns:a16="http://schemas.microsoft.com/office/drawing/2014/main" id="{9C48E0BC-ED28-4F5D-870F-BA22AD57EB8F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8533765" y="2577465"/>
            <a:ext cx="1190625" cy="5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="" xmlns:p14="http://schemas.microsoft.com/office/powerpoint/2010/main" xmlns:a16="http://schemas.microsoft.com/office/drawing/2014/main" id="{7B706704-A76C-420D-B237-0F1FB184C3B7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8522970" y="5019675"/>
            <a:ext cx="1163955" cy="38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>
            <a:spLocks/>
          </p:cNvSpPr>
          <p:nvPr/>
        </p:nvSpPr>
        <p:spPr>
          <a:xfrm>
            <a:off x="9692005" y="1786255"/>
            <a:ext cx="1526540" cy="36893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err="1" smtClean="0">
                <a:latin typeface="맑은 고딕" charset="0"/>
                <a:ea typeface="맑은 고딕" charset="0"/>
              </a:rPr>
              <a:t>자식</a:t>
            </a:r>
            <a:r>
              <a:rPr lang="en-US" altLang="ko-KR" sz="1800" b="0" strike="noStrike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1800" b="0" strike="noStrike" cap="none" dirty="0" err="1" smtClean="0">
                <a:latin typeface="맑은 고딕" charset="0"/>
                <a:ea typeface="맑은 고딕" charset="0"/>
              </a:rPr>
              <a:t>테이블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0" name="TextBox 29"/>
          <p:cNvSpPr txBox="1">
            <a:spLocks/>
          </p:cNvSpPr>
          <p:nvPr/>
        </p:nvSpPr>
        <p:spPr>
          <a:xfrm>
            <a:off x="9697720" y="4210050"/>
            <a:ext cx="1526540" cy="36893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자식</a:t>
            </a:r>
            <a:r>
              <a:rPr lang="en-US" altLang="ko-KR" sz="1800" b="0" strike="noStrike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테이블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32" name="표 31">
            <a:extLst>
              <a:ext uri="{FF2B5EF4-FFF2-40B4-BE49-F238E27FC236}">
                <a16:creationId xmlns="" xmlns:p14="http://schemas.microsoft.com/office/powerpoint/2010/main" xmlns:a16="http://schemas.microsoft.com/office/drawing/2014/main" id="{A4C8A6B5-BB33-416C-B320-81E7BAAEA08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687031" y="2161833"/>
          <a:ext cx="1897273" cy="8368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5860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正方形/長方形 28"/>
          <p:cNvSpPr>
            <a:spLocks/>
          </p:cNvSpPr>
          <p:nvPr/>
        </p:nvSpPr>
        <p:spPr>
          <a:xfrm>
            <a:off x="0" y="0"/>
            <a:ext cx="6096635" cy="46355"/>
          </a:xfrm>
          <a:prstGeom prst="rect">
            <a:avLst/>
          </a:prstGeom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0" name="テキスト ボックス 29"/>
          <p:cNvSpPr txBox="1">
            <a:spLocks/>
          </p:cNvSpPr>
          <p:nvPr/>
        </p:nvSpPr>
        <p:spPr>
          <a:xfrm>
            <a:off x="1661795" y="190500"/>
            <a:ext cx="3538220" cy="64643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spc="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비식별자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altLang="en-US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관계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1" name="直線コネクタ 30"/>
          <p:cNvCxnSpPr/>
          <p:nvPr/>
        </p:nvCxnSpPr>
        <p:spPr>
          <a:xfrm>
            <a:off x="0" y="1010285"/>
            <a:ext cx="12192635" cy="635"/>
          </a:xfrm>
          <a:prstGeom prst="line">
            <a:avLst/>
          </a:prstGeom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グループ化 31"/>
          <p:cNvGrpSpPr/>
          <p:nvPr/>
        </p:nvGrpSpPr>
        <p:grpSpPr>
          <a:xfrm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33" name="山形 32"/>
            <p:cNvSpPr>
              <a:spLocks/>
            </p:cNvSpPr>
            <p:nvPr/>
          </p:nvSpPr>
          <p:spPr>
            <a:xfrm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4" name="山形 33"/>
            <p:cNvSpPr>
              <a:spLocks/>
            </p:cNvSpPr>
            <p:nvPr/>
          </p:nvSpPr>
          <p:spPr>
            <a:xfrm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35" name="グループ化 34"/>
          <p:cNvGrpSpPr/>
          <p:nvPr/>
        </p:nvGrpSpPr>
        <p:grpSpPr>
          <a:xfrm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36" name="山形 35"/>
            <p:cNvSpPr>
              <a:spLocks/>
            </p:cNvSpPr>
            <p:nvPr/>
          </p:nvSpPr>
          <p:spPr>
            <a:xfrm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7" name="山形 36"/>
            <p:cNvSpPr>
              <a:spLocks/>
            </p:cNvSpPr>
            <p:nvPr/>
          </p:nvSpPr>
          <p:spPr>
            <a:xfrm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26" name="내용 개체 틀 25"/>
          <p:cNvSpPr txBox="1">
            <a:spLocks/>
          </p:cNvSpPr>
          <p:nvPr/>
        </p:nvSpPr>
        <p:spPr>
          <a:xfrm>
            <a:off x="608330" y="1570355"/>
            <a:ext cx="10974705" cy="452818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0" indent="0" algn="l" defTabSz="914400" fontAlgn="auto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</a:pPr>
            <a:endParaRPr lang="ko-KR" altLang="en-US" sz="259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ctr" defTabSz="914400" fontAlgn="auto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4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テキスト ボックス 15"/>
          <p:cNvSpPr txBox="1">
            <a:spLocks/>
          </p:cNvSpPr>
          <p:nvPr/>
        </p:nvSpPr>
        <p:spPr>
          <a:xfrm>
            <a:off x="804545" y="1410970"/>
            <a:ext cx="10788650" cy="405574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비식별자로 생성되는 대표적인 경우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914400" indent="-4572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+mj-lt"/>
              <a:buAutoNum type="arabicPeriod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부모쪽에서 받은 속성(FK)이 반드시 필수가 아님 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914400" indent="-4572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+mj-lt"/>
              <a:buAutoNum type="arabicPeriod" startAt="2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914400" indent="-4572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+mj-lt"/>
              <a:buAutoNum type="arabicPeriod" startAt="2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관계된 두 테이블의 데이터 생명을 다르게 관리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914400" indent="-4572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+mj-lt"/>
              <a:buAutoNum type="arabicPeriod" startAt="3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914400" indent="-4572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여러 개의 테이블이 하나의 테이블로 통합되어 표현되었지만 각각의 테이블이 별도의 관계를 가질때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914400" indent="-4572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 startAt="4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4.	자식테이블의 기본키로 사용되어도 되지만 별도의 기본키를 생성하는 것이 더 	유리하다고 판단 될 때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8095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正方形/長方形 28"/>
          <p:cNvSpPr>
            <a:spLocks/>
          </p:cNvSpPr>
          <p:nvPr/>
        </p:nvSpPr>
        <p:spPr>
          <a:xfrm>
            <a:off x="0" y="0"/>
            <a:ext cx="6096635" cy="46355"/>
          </a:xfrm>
          <a:prstGeom prst="rect">
            <a:avLst/>
          </a:prstGeom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0" name="テキスト ボックス 29"/>
          <p:cNvSpPr txBox="1">
            <a:spLocks/>
          </p:cNvSpPr>
          <p:nvPr/>
        </p:nvSpPr>
        <p:spPr>
          <a:xfrm>
            <a:off x="1661795" y="190500"/>
            <a:ext cx="2315210" cy="64579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비식별자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1" name="直線コネクタ 30"/>
          <p:cNvCxnSpPr/>
          <p:nvPr/>
        </p:nvCxnSpPr>
        <p:spPr>
          <a:xfrm>
            <a:off x="0" y="1010285"/>
            <a:ext cx="12192635" cy="635"/>
          </a:xfrm>
          <a:prstGeom prst="line">
            <a:avLst/>
          </a:prstGeom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グループ化 31"/>
          <p:cNvGrpSpPr/>
          <p:nvPr/>
        </p:nvGrpSpPr>
        <p:grpSpPr>
          <a:xfrm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33" name="山形 32"/>
            <p:cNvSpPr>
              <a:spLocks/>
            </p:cNvSpPr>
            <p:nvPr/>
          </p:nvSpPr>
          <p:spPr>
            <a:xfrm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4" name="山形 33"/>
            <p:cNvSpPr>
              <a:spLocks/>
            </p:cNvSpPr>
            <p:nvPr/>
          </p:nvSpPr>
          <p:spPr>
            <a:xfrm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35" name="グループ化 34"/>
          <p:cNvGrpSpPr/>
          <p:nvPr/>
        </p:nvGrpSpPr>
        <p:grpSpPr>
          <a:xfrm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36" name="山形 35"/>
            <p:cNvSpPr>
              <a:spLocks/>
            </p:cNvSpPr>
            <p:nvPr/>
          </p:nvSpPr>
          <p:spPr>
            <a:xfrm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7" name="山形 36"/>
            <p:cNvSpPr>
              <a:spLocks/>
            </p:cNvSpPr>
            <p:nvPr/>
          </p:nvSpPr>
          <p:spPr>
            <a:xfrm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992936"/>
              </p:ext>
            </p:extLst>
          </p:nvPr>
        </p:nvGraphicFramePr>
        <p:xfrm>
          <a:off x="6230260" y="2825664"/>
          <a:ext cx="189738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4770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1" name="표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741928"/>
              </p:ext>
            </p:extLst>
          </p:nvPr>
        </p:nvGraphicFramePr>
        <p:xfrm>
          <a:off x="9318265" y="2812329"/>
          <a:ext cx="1897380" cy="10140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6929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44805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Department_id(FK)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4" name="TextBox 43"/>
          <p:cNvSpPr txBox="1">
            <a:spLocks/>
          </p:cNvSpPr>
          <p:nvPr/>
        </p:nvSpPr>
        <p:spPr>
          <a:xfrm>
            <a:off x="6219465" y="2456729"/>
            <a:ext cx="1526540" cy="36893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부서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cxnSp>
        <p:nvCxnSpPr>
          <p:cNvPr id="46" name="직선 연결선 45"/>
          <p:cNvCxnSpPr>
            <a:stCxn id="40" idx="3"/>
          </p:cNvCxnSpPr>
          <p:nvPr/>
        </p:nvCxnSpPr>
        <p:spPr>
          <a:xfrm flipV="1">
            <a:off x="8127640" y="3331760"/>
            <a:ext cx="1191260" cy="31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>
            <a:spLocks/>
          </p:cNvSpPr>
          <p:nvPr/>
        </p:nvSpPr>
        <p:spPr>
          <a:xfrm>
            <a:off x="9318265" y="2448473"/>
            <a:ext cx="1526540" cy="36893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사원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25" name="テキスト ボックス 15"/>
          <p:cNvSpPr txBox="1">
            <a:spLocks/>
          </p:cNvSpPr>
          <p:nvPr/>
        </p:nvSpPr>
        <p:spPr>
          <a:xfrm>
            <a:off x="804545" y="1410970"/>
            <a:ext cx="6374177" cy="3754874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342900" indent="-342900"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800" dirty="0" err="1" smtClean="0">
                <a:latin typeface="맑은 고딕" charset="0"/>
                <a:ea typeface="맑은 고딕" charset="0"/>
              </a:rPr>
              <a:t>비식별자로</a:t>
            </a:r>
            <a:r>
              <a:rPr lang="en-US" altLang="ko-KR" sz="28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800" dirty="0" err="1">
                <a:latin typeface="맑은 고딕" charset="0"/>
                <a:ea typeface="맑은 고딕" charset="0"/>
              </a:rPr>
              <a:t>생성되는</a:t>
            </a:r>
            <a:r>
              <a:rPr lang="en-US" altLang="ko-KR" sz="28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800" dirty="0" err="1">
                <a:latin typeface="맑은 고딕" charset="0"/>
                <a:ea typeface="맑은 고딕" charset="0"/>
              </a:rPr>
              <a:t>대표적인</a:t>
            </a:r>
            <a:r>
              <a:rPr lang="en-US" altLang="ko-KR" sz="28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800" dirty="0" err="1" smtClean="0">
                <a:latin typeface="맑은 고딕" charset="0"/>
                <a:ea typeface="맑은 고딕" charset="0"/>
              </a:rPr>
              <a:t>경우</a:t>
            </a: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342900" indent="-342900"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457200">
              <a:buClr>
                <a:srgbClr val="000000"/>
              </a:buClr>
            </a:pPr>
            <a:r>
              <a:rPr lang="en-US" altLang="ko-KR" sz="2000" dirty="0" smtClean="0">
                <a:latin typeface="맑은 고딕" charset="0"/>
                <a:ea typeface="맑은 고딕" charset="0"/>
              </a:rPr>
              <a:t>1. 부모쪽에서 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받은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속성이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반드시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457200">
              <a:buClr>
                <a:srgbClr val="000000"/>
              </a:buClr>
            </a:pP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필수가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아님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457200">
              <a:buClr>
                <a:srgbClr val="000000"/>
              </a:buClr>
            </a:pPr>
            <a:r>
              <a:rPr lang="en-US" altLang="ko-KR" sz="2000" dirty="0" smtClean="0">
                <a:latin typeface="맑은 고딕" charset="0"/>
                <a:ea typeface="맑은 고딕" charset="0"/>
              </a:rPr>
              <a:t>Ex) Kimberly</a:t>
            </a:r>
          </a:p>
          <a:p>
            <a:pPr marL="914400" indent="-457200">
              <a:buClr>
                <a:srgbClr val="000000"/>
              </a:buClr>
              <a:buFont typeface="+mj-lt"/>
              <a:buAutoNum type="arabicPeriod"/>
            </a:pP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914400" indent="-457200">
              <a:buClr>
                <a:srgbClr val="000000"/>
              </a:buClr>
              <a:buFont typeface="+mj-lt"/>
              <a:buAutoNum type="arabicPeriod"/>
            </a:pP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457200">
              <a:buClr>
                <a:srgbClr val="000000"/>
              </a:buClr>
            </a:pPr>
            <a:r>
              <a:rPr lang="en-US" altLang="ko-KR" sz="2000" dirty="0" smtClean="0">
                <a:latin typeface="맑은 고딕" charset="0"/>
                <a:ea typeface="맑은 고딕" charset="0"/>
              </a:rPr>
              <a:t>2. </a:t>
            </a: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관계된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두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테이블의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데이터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457200">
              <a:buClr>
                <a:srgbClr val="000000"/>
              </a:buClr>
            </a:pP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생명을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다르게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관리</a:t>
            </a: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914400" indent="-457200">
              <a:buClr>
                <a:srgbClr val="000000"/>
              </a:buClr>
              <a:buFont typeface="+mj-lt"/>
              <a:buAutoNum type="arabicPeriod"/>
            </a:pP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2810169"/>
              </p:ext>
            </p:extLst>
          </p:nvPr>
        </p:nvGraphicFramePr>
        <p:xfrm>
          <a:off x="1274959" y="5208289"/>
          <a:ext cx="176657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6570"/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주민등록번호(FK)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867884"/>
              </p:ext>
            </p:extLst>
          </p:nvPr>
        </p:nvGraphicFramePr>
        <p:xfrm>
          <a:off x="3194564" y="5191779"/>
          <a:ext cx="1340485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0485"/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회원ID(FK)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표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0068925"/>
              </p:ext>
            </p:extLst>
          </p:nvPr>
        </p:nvGraphicFramePr>
        <p:xfrm>
          <a:off x="4673479" y="5205749"/>
          <a:ext cx="1332865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2865"/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전화번호(FK)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709"/>
              </p:ext>
            </p:extLst>
          </p:nvPr>
        </p:nvGraphicFramePr>
        <p:xfrm>
          <a:off x="1274959" y="3282334"/>
          <a:ext cx="175895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8950"/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9001499"/>
              </p:ext>
            </p:extLst>
          </p:nvPr>
        </p:nvGraphicFramePr>
        <p:xfrm>
          <a:off x="3194564" y="3282334"/>
          <a:ext cx="133477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4770"/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회원ID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58699"/>
              </p:ext>
            </p:extLst>
          </p:nvPr>
        </p:nvGraphicFramePr>
        <p:xfrm>
          <a:off x="4673479" y="3282334"/>
          <a:ext cx="132715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7150"/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4547175"/>
              </p:ext>
            </p:extLst>
          </p:nvPr>
        </p:nvGraphicFramePr>
        <p:xfrm>
          <a:off x="8500624" y="5013979"/>
          <a:ext cx="1871980" cy="1449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1980"/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83312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주민등록번호(FK)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회원ID(FK)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전화번호(FK)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9" name="TextBox 28"/>
          <p:cNvSpPr txBox="1">
            <a:spLocks/>
          </p:cNvSpPr>
          <p:nvPr/>
        </p:nvSpPr>
        <p:spPr>
          <a:xfrm>
            <a:off x="1267339" y="2955309"/>
            <a:ext cx="1272540" cy="3086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 smtClean="0">
                <a:latin typeface="맑은 고딕" charset="0"/>
                <a:ea typeface="맑은 고딕" charset="0"/>
              </a:rPr>
              <a:t>내방고객</a:t>
            </a:r>
            <a:endParaRPr lang="ko-KR" altLang="en-US" sz="14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0" name="TextBox 29"/>
          <p:cNvSpPr txBox="1">
            <a:spLocks/>
          </p:cNvSpPr>
          <p:nvPr/>
        </p:nvSpPr>
        <p:spPr>
          <a:xfrm>
            <a:off x="3194564" y="2974994"/>
            <a:ext cx="1272540" cy="3086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 smtClean="0">
                <a:latin typeface="맑은 고딕" charset="0"/>
                <a:ea typeface="맑은 고딕" charset="0"/>
              </a:rPr>
              <a:t>인터넷회원</a:t>
            </a:r>
            <a:endParaRPr lang="ko-KR" altLang="en-US" sz="14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1" name="TextBox 30"/>
          <p:cNvSpPr txBox="1">
            <a:spLocks/>
          </p:cNvSpPr>
          <p:nvPr/>
        </p:nvSpPr>
        <p:spPr>
          <a:xfrm>
            <a:off x="4673479" y="2974359"/>
            <a:ext cx="1272540" cy="3086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 smtClean="0">
                <a:latin typeface="맑은 고딕" charset="0"/>
                <a:ea typeface="맑은 고딕" charset="0"/>
              </a:rPr>
              <a:t>전화회원</a:t>
            </a:r>
            <a:endParaRPr lang="ko-KR" altLang="en-US" sz="14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2" name="TextBox 31"/>
          <p:cNvSpPr txBox="1">
            <a:spLocks/>
          </p:cNvSpPr>
          <p:nvPr/>
        </p:nvSpPr>
        <p:spPr>
          <a:xfrm>
            <a:off x="1303534" y="4902219"/>
            <a:ext cx="992505" cy="30924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 smtClean="0">
                <a:latin typeface="맑은 고딕" charset="0"/>
                <a:ea typeface="맑은 고딕" charset="0"/>
              </a:rPr>
              <a:t>방문접수</a:t>
            </a:r>
            <a:endParaRPr lang="ko-KR" altLang="en-US" sz="14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3" name="TextBox 32"/>
          <p:cNvSpPr txBox="1">
            <a:spLocks/>
          </p:cNvSpPr>
          <p:nvPr/>
        </p:nvSpPr>
        <p:spPr>
          <a:xfrm>
            <a:off x="3185039" y="4888249"/>
            <a:ext cx="1281430" cy="307777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 err="1" smtClean="0">
                <a:latin typeface="맑은 고딕" charset="0"/>
                <a:ea typeface="맑은 고딕" charset="0"/>
              </a:rPr>
              <a:t>인터넷</a:t>
            </a:r>
            <a:r>
              <a:rPr lang="en-US" altLang="ko-KR" sz="1400" b="0" strike="noStrike" cap="none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1400" b="0" strike="noStrike" cap="none" dirty="0" err="1" smtClean="0">
                <a:latin typeface="맑은 고딕" charset="0"/>
                <a:ea typeface="맑은 고딕" charset="0"/>
              </a:rPr>
              <a:t>접수</a:t>
            </a:r>
            <a:endParaRPr lang="ko-KR" altLang="en-US" sz="14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4" name="TextBox 33"/>
          <p:cNvSpPr txBox="1">
            <a:spLocks/>
          </p:cNvSpPr>
          <p:nvPr/>
        </p:nvSpPr>
        <p:spPr>
          <a:xfrm>
            <a:off x="4673479" y="4906664"/>
            <a:ext cx="992505" cy="30924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 smtClean="0">
                <a:latin typeface="맑은 고딕" charset="0"/>
                <a:ea typeface="맑은 고딕" charset="0"/>
              </a:rPr>
              <a:t>전화접수</a:t>
            </a:r>
            <a:endParaRPr lang="ko-KR" altLang="en-US" sz="1400" b="0" strike="noStrike" cap="none" dirty="0" smtClean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35" name="표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7801888"/>
              </p:ext>
            </p:extLst>
          </p:nvPr>
        </p:nvGraphicFramePr>
        <p:xfrm>
          <a:off x="7244594" y="3258204"/>
          <a:ext cx="141351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3510"/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8" name="TextBox 37"/>
          <p:cNvSpPr txBox="1">
            <a:spLocks/>
          </p:cNvSpPr>
          <p:nvPr/>
        </p:nvSpPr>
        <p:spPr>
          <a:xfrm>
            <a:off x="7272534" y="2955309"/>
            <a:ext cx="1272540" cy="30861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 smtClean="0">
                <a:latin typeface="맑은 고딕" charset="0"/>
                <a:ea typeface="맑은 고딕" charset="0"/>
              </a:rPr>
              <a:t>내방고객</a:t>
            </a:r>
            <a:endParaRPr lang="ko-KR" altLang="en-US" sz="1400" b="0" strike="noStrike" cap="none" dirty="0" smtClean="0">
              <a:latin typeface="맑은 고딕" charset="0"/>
              <a:ea typeface="맑은 고딕" charset="0"/>
            </a:endParaRPr>
          </a:p>
        </p:txBody>
      </p:sp>
      <p:cxnSp>
        <p:nvCxnSpPr>
          <p:cNvPr id="41" name="직선 연결선 40"/>
          <p:cNvCxnSpPr/>
          <p:nvPr/>
        </p:nvCxnSpPr>
        <p:spPr>
          <a:xfrm flipH="1">
            <a:off x="2189359" y="4269124"/>
            <a:ext cx="5080" cy="915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5290699" y="4269124"/>
            <a:ext cx="635" cy="9150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/>
          <p:cNvCxnSpPr/>
          <p:nvPr/>
        </p:nvCxnSpPr>
        <p:spPr>
          <a:xfrm>
            <a:off x="3850519" y="4269124"/>
            <a:ext cx="15240" cy="9232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2">
            <a:extLst>
              <a:ext uri="{FF2B5EF4-FFF2-40B4-BE49-F238E27FC236}">
                <a16:creationId xmlns="" xmlns:p14="http://schemas.microsoft.com/office/powerpoint/2010/main"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2236470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비식별자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47" name="표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152219"/>
              </p:ext>
            </p:extLst>
          </p:nvPr>
        </p:nvGraphicFramePr>
        <p:xfrm>
          <a:off x="8767324" y="3258839"/>
          <a:ext cx="133477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4770"/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회원ID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8" name="표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1147218"/>
              </p:ext>
            </p:extLst>
          </p:nvPr>
        </p:nvGraphicFramePr>
        <p:xfrm>
          <a:off x="10246239" y="3258839"/>
          <a:ext cx="132715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7150"/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9" name="TextBox 48"/>
          <p:cNvSpPr txBox="1">
            <a:spLocks/>
          </p:cNvSpPr>
          <p:nvPr/>
        </p:nvSpPr>
        <p:spPr>
          <a:xfrm>
            <a:off x="8767324" y="2951499"/>
            <a:ext cx="127254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 smtClean="0">
                <a:latin typeface="맑은 고딕" charset="0"/>
                <a:ea typeface="맑은 고딕" charset="0"/>
              </a:rPr>
              <a:t>인터넷회원</a:t>
            </a:r>
            <a:endParaRPr lang="ko-KR" altLang="en-US" sz="14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50" name="TextBox 49"/>
          <p:cNvSpPr txBox="1">
            <a:spLocks/>
          </p:cNvSpPr>
          <p:nvPr/>
        </p:nvSpPr>
        <p:spPr>
          <a:xfrm>
            <a:off x="10246239" y="2950864"/>
            <a:ext cx="1272540" cy="3073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 strike="noStrike" cap="none" dirty="0" smtClean="0">
                <a:latin typeface="맑은 고딕" charset="0"/>
                <a:ea typeface="맑은 고딕" charset="0"/>
              </a:rPr>
              <a:t>전화회원</a:t>
            </a:r>
            <a:endParaRPr lang="ko-KR" altLang="en-US" sz="1400" b="0" strike="noStrike" cap="none" dirty="0" smtClean="0">
              <a:latin typeface="맑은 고딕" charset="0"/>
              <a:ea typeface="맑은 고딕" charset="0"/>
            </a:endParaRPr>
          </a:p>
        </p:txBody>
      </p:sp>
      <p:cxnSp>
        <p:nvCxnSpPr>
          <p:cNvPr id="51" name="도형 50"/>
          <p:cNvCxnSpPr>
            <a:stCxn id="35" idx="2"/>
            <a:endCxn id="28" idx="0"/>
          </p:cNvCxnSpPr>
          <p:nvPr/>
        </p:nvCxnSpPr>
        <p:spPr>
          <a:xfrm rot="16200000" flipH="1">
            <a:off x="8309489" y="3886854"/>
            <a:ext cx="769620" cy="1485900"/>
          </a:xfrm>
          <a:prstGeom prst="bentConnector3">
            <a:avLst>
              <a:gd name="adj1" fmla="val 49870"/>
            </a:avLst>
          </a:prstGeom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도형 51"/>
          <p:cNvCxnSpPr>
            <a:stCxn id="47" idx="2"/>
            <a:endCxn id="28" idx="0"/>
          </p:cNvCxnSpPr>
          <p:nvPr/>
        </p:nvCxnSpPr>
        <p:spPr>
          <a:xfrm>
            <a:off x="9434709" y="4245629"/>
            <a:ext cx="2540" cy="768985"/>
          </a:xfrm>
          <a:prstGeom prst="straightConnector1">
            <a:avLst/>
          </a:prstGeom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도형 52"/>
          <p:cNvCxnSpPr>
            <a:stCxn id="48" idx="2"/>
            <a:endCxn id="28" idx="0"/>
          </p:cNvCxnSpPr>
          <p:nvPr/>
        </p:nvCxnSpPr>
        <p:spPr>
          <a:xfrm rot="5400000">
            <a:off x="9789039" y="3893204"/>
            <a:ext cx="768985" cy="1473835"/>
          </a:xfrm>
          <a:prstGeom prst="bentConnector3">
            <a:avLst>
              <a:gd name="adj1" fmla="val 50083"/>
            </a:avLst>
          </a:prstGeom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テキスト ボックス 15"/>
          <p:cNvSpPr txBox="1">
            <a:spLocks/>
          </p:cNvSpPr>
          <p:nvPr/>
        </p:nvSpPr>
        <p:spPr>
          <a:xfrm>
            <a:off x="804545" y="1410970"/>
            <a:ext cx="10787818" cy="144655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342900" indent="-342900"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800" dirty="0" err="1" smtClean="0">
                <a:latin typeface="맑은 고딕" charset="0"/>
                <a:ea typeface="맑은 고딕" charset="0"/>
              </a:rPr>
              <a:t>비식별자로</a:t>
            </a:r>
            <a:r>
              <a:rPr lang="en-US" altLang="ko-KR" sz="28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800" dirty="0" err="1">
                <a:latin typeface="맑은 고딕" charset="0"/>
                <a:ea typeface="맑은 고딕" charset="0"/>
              </a:rPr>
              <a:t>생성되는</a:t>
            </a:r>
            <a:r>
              <a:rPr lang="en-US" altLang="ko-KR" sz="28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800" dirty="0" err="1">
                <a:latin typeface="맑은 고딕" charset="0"/>
                <a:ea typeface="맑은 고딕" charset="0"/>
              </a:rPr>
              <a:t>대표적인</a:t>
            </a:r>
            <a:r>
              <a:rPr lang="en-US" altLang="ko-KR" sz="28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800" dirty="0" err="1" smtClean="0">
                <a:latin typeface="맑은 고딕" charset="0"/>
                <a:ea typeface="맑은 고딕" charset="0"/>
              </a:rPr>
              <a:t>경우</a:t>
            </a: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914400" indent="-457200">
              <a:buAutoNum type="arabicPeriod" startAt="3"/>
            </a:pP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914400" indent="-457200">
              <a:buAutoNum type="arabicPeriod" startAt="3"/>
            </a:pP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여러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개의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테이블이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하나의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테이블로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통합되어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표현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되었지만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각각의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테이블이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별도의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관계를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가질때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230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45" name="표 44">
            <a:extLst>
              <a:ext uri="{FF2B5EF4-FFF2-40B4-BE49-F238E27FC236}">
                <a16:creationId xmlns="" xmlns:p14="http://schemas.microsoft.com/office/powerpoint/2010/main" xmlns:a16="http://schemas.microsoft.com/office/drawing/2014/main" id="{80195307-F8B3-4B22-A413-C5417D90C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5876471"/>
              </p:ext>
            </p:extLst>
          </p:nvPr>
        </p:nvGraphicFramePr>
        <p:xfrm>
          <a:off x="3172116" y="3811706"/>
          <a:ext cx="1926069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6069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사번</a:t>
                      </a:r>
                      <a:endParaRPr lang="en-US" altLang="ko-KR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6" name="텍스트 상자 5">
            <a:extLst>
              <a:ext uri="{FF2B5EF4-FFF2-40B4-BE49-F238E27FC236}">
                <a16:creationId xmlns="" xmlns:p14="http://schemas.microsoft.com/office/powerpoint/2010/main" xmlns:a16="http://schemas.microsoft.com/office/drawing/2014/main" id="{E30D7784-8AD2-435F-9C4C-E531A65676C6}"/>
              </a:ext>
            </a:extLst>
          </p:cNvPr>
          <p:cNvSpPr txBox="1">
            <a:spLocks/>
          </p:cNvSpPr>
          <p:nvPr/>
        </p:nvSpPr>
        <p:spPr>
          <a:xfrm>
            <a:off x="3171569" y="3456106"/>
            <a:ext cx="92011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사원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47" name="표 46">
            <a:extLst>
              <a:ext uri="{FF2B5EF4-FFF2-40B4-BE49-F238E27FC236}">
                <a16:creationId xmlns="" xmlns:p14="http://schemas.microsoft.com/office/powerpoint/2010/main" xmlns:a16="http://schemas.microsoft.com/office/drawing/2014/main" id="{02C659E0-287F-4E23-9BE3-8E22201862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509532"/>
              </p:ext>
            </p:extLst>
          </p:nvPr>
        </p:nvGraphicFramePr>
        <p:xfrm>
          <a:off x="6656157" y="3811810"/>
          <a:ext cx="2132330" cy="982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2330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612140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계약번호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계약사원 사번(FK)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8" name="텍스트 상자 7">
            <a:extLst>
              <a:ext uri="{FF2B5EF4-FFF2-40B4-BE49-F238E27FC236}">
                <a16:creationId xmlns="" xmlns:p14="http://schemas.microsoft.com/office/powerpoint/2010/main" xmlns:a16="http://schemas.microsoft.com/office/drawing/2014/main" id="{6E5B2688-4C1D-416C-A023-3B5DC8F5253B}"/>
              </a:ext>
            </a:extLst>
          </p:cNvPr>
          <p:cNvSpPr txBox="1">
            <a:spLocks/>
          </p:cNvSpPr>
          <p:nvPr/>
        </p:nvSpPr>
        <p:spPr>
          <a:xfrm>
            <a:off x="6610729" y="3467536"/>
            <a:ext cx="2672715" cy="3708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800" b="0" strike="noStrike" cap="none" dirty="0">
                <a:latin typeface="맑은 고딕" charset="0"/>
                <a:ea typeface="맑은 고딕" charset="0"/>
              </a:rPr>
              <a:t>계약</a:t>
            </a:r>
          </a:p>
        </p:txBody>
      </p:sp>
      <p:cxnSp>
        <p:nvCxnSpPr>
          <p:cNvPr id="49" name="직선 연결선 48">
            <a:extLst>
              <a:ext uri="{FF2B5EF4-FFF2-40B4-BE49-F238E27FC236}">
                <a16:creationId xmlns="" xmlns:p14="http://schemas.microsoft.com/office/powerpoint/2010/main" xmlns:a16="http://schemas.microsoft.com/office/drawing/2014/main" id="{6F9CDF3C-8047-43B6-BE69-E7C795ACF7AB}"/>
              </a:ext>
            </a:extLst>
          </p:cNvPr>
          <p:cNvCxnSpPr/>
          <p:nvPr/>
        </p:nvCxnSpPr>
        <p:spPr>
          <a:xfrm>
            <a:off x="5098794" y="4418766"/>
            <a:ext cx="15525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テキスト ボックス 2">
            <a:extLst>
              <a:ext uri="{FF2B5EF4-FFF2-40B4-BE49-F238E27FC236}">
                <a16:creationId xmlns="" xmlns:p14="http://schemas.microsoft.com/office/powerpoint/2010/main" xmlns:a16="http://schemas.microsoft.com/office/drawing/2014/main" id="{617B604D-A18C-46CF-B1FB-C6F65F351981}"/>
              </a:ext>
            </a:extLst>
          </p:cNvPr>
          <p:cNvSpPr txBox="1"/>
          <p:nvPr/>
        </p:nvSpPr>
        <p:spPr>
          <a:xfrm>
            <a:off x="1661795" y="190500"/>
            <a:ext cx="2236470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비식별자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7" name="テキスト ボックス 15"/>
          <p:cNvSpPr txBox="1">
            <a:spLocks/>
          </p:cNvSpPr>
          <p:nvPr/>
        </p:nvSpPr>
        <p:spPr>
          <a:xfrm>
            <a:off x="804545" y="1410970"/>
            <a:ext cx="10787818" cy="1818447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342900" indent="-342900"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800" dirty="0" err="1" smtClean="0">
                <a:latin typeface="맑은 고딕" charset="0"/>
                <a:ea typeface="맑은 고딕" charset="0"/>
              </a:rPr>
              <a:t>비식별자로</a:t>
            </a:r>
            <a:r>
              <a:rPr lang="en-US" altLang="ko-KR" sz="28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800" dirty="0" err="1">
                <a:latin typeface="맑은 고딕" charset="0"/>
                <a:ea typeface="맑은 고딕" charset="0"/>
              </a:rPr>
              <a:t>생성되는</a:t>
            </a:r>
            <a:r>
              <a:rPr lang="en-US" altLang="ko-KR" sz="28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800" dirty="0" err="1">
                <a:latin typeface="맑은 고딕" charset="0"/>
                <a:ea typeface="맑은 고딕" charset="0"/>
              </a:rPr>
              <a:t>대표적인</a:t>
            </a:r>
            <a:r>
              <a:rPr lang="en-US" altLang="ko-KR" sz="28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800" dirty="0" err="1" smtClean="0">
                <a:latin typeface="맑은 고딕" charset="0"/>
                <a:ea typeface="맑은 고딕" charset="0"/>
              </a:rPr>
              <a:t>경우</a:t>
            </a: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914400" indent="-457200">
              <a:buAutoNum type="arabicPeriod" startAt="3"/>
            </a:pP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457200"/>
            <a:r>
              <a:rPr lang="en-US" altLang="ko-KR" sz="2000" dirty="0">
                <a:latin typeface="맑은 고딕" charset="0"/>
                <a:ea typeface="맑은 고딕" charset="0"/>
              </a:rPr>
              <a:t>4.	</a:t>
            </a: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자식테이블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의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기본키로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사용되어도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되지만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별도의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기본키를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생성하는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것이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더 	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유리하다고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판단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될 때</a:t>
            </a: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0" indent="0" algn="l" defTabSz="914400" eaLnBrk="0" fontAlgn="auto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88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>
              <a:spLocks/>
            </p:cNvSpPr>
            <p:nvPr/>
          </p:nvSpPr>
          <p:spPr>
            <a:xfrm rot="5400000">
              <a:off x="819150" y="-819150"/>
              <a:ext cx="6858635" cy="8496935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69865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>
              <a:off x="400050" y="1028700"/>
              <a:ext cx="3378200" cy="1014730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b="1" strike="noStrike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3. 문제점</a:t>
              </a:r>
              <a:endParaRPr lang="ko-KR" altLang="en-US" sz="6000" b="1" strike="noStrike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555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="" xmlns:p14="http://schemas.microsoft.com/office/powerpoint/2010/main"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060180" cy="64579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spc="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</a:t>
            </a:r>
            <a:r>
              <a:rPr lang="ko-KR" altLang="en-US" sz="36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자 관계로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만 설정할 경우의 문제점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1" name="내용 개체 틀 2">
            <a:extLst>
              <a:ext uri="{FF2B5EF4-FFF2-40B4-BE49-F238E27FC236}">
                <a16:creationId xmlns="" xmlns:p14="http://schemas.microsoft.com/office/powerpoint/2010/main" xmlns:a16="http://schemas.microsoft.com/office/drawing/2014/main" id="{4A0B7221-406A-4DD4-A6C4-0343AB6379DB}"/>
              </a:ext>
            </a:extLst>
          </p:cNvPr>
          <p:cNvSpPr txBox="1">
            <a:spLocks/>
          </p:cNvSpPr>
          <p:nvPr/>
        </p:nvSpPr>
        <p:spPr>
          <a:xfrm>
            <a:off x="609600" y="162814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데이터의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흐름이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길어질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수록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기본키의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속성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수도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늘어나게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된다</a:t>
            </a:r>
            <a:endParaRPr lang="ko-KR" altLang="en-US" sz="2500" dirty="0">
              <a:latin typeface="맑은 고딕" charset="0"/>
              <a:ea typeface="맑은 고딕" charset="0"/>
            </a:endParaRPr>
          </a:p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endParaRPr lang="ko-KR" altLang="en-US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52" name="표 51">
            <a:extLst>
              <a:ext uri="{FF2B5EF4-FFF2-40B4-BE49-F238E27FC236}">
                <a16:creationId xmlns="" xmlns:p14="http://schemas.microsoft.com/office/powerpoint/2010/main" xmlns:a16="http://schemas.microsoft.com/office/drawing/2014/main" id="{C0DC4B04-F181-4BFB-A715-CC30ED3682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136278"/>
              </p:ext>
            </p:extLst>
          </p:nvPr>
        </p:nvGraphicFramePr>
        <p:xfrm>
          <a:off x="801370" y="3355780"/>
          <a:ext cx="1434465" cy="129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92456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3" name="표 52">
            <a:extLst>
              <a:ext uri="{FF2B5EF4-FFF2-40B4-BE49-F238E27FC236}">
                <a16:creationId xmlns="" xmlns:p14="http://schemas.microsoft.com/office/powerpoint/2010/main" xmlns:a16="http://schemas.microsoft.com/office/drawing/2014/main" id="{284614C0-6B6A-4DAB-9666-1232DC429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3165"/>
              </p:ext>
            </p:extLst>
          </p:nvPr>
        </p:nvGraphicFramePr>
        <p:xfrm>
          <a:off x="2495550" y="3359590"/>
          <a:ext cx="1434465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120142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4" name="표 53"/>
          <p:cNvGraphicFramePr>
            <a:graphicFrameLocks noGrp="1"/>
          </p:cNvGraphicFramePr>
          <p:nvPr/>
        </p:nvGraphicFramePr>
        <p:xfrm>
          <a:off x="4274820" y="3356610"/>
          <a:ext cx="14344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/>
              </a:tblGrid>
              <a:tr h="147828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속성5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5" name="텍스트 상자 6">
            <a:extLst>
              <a:ext uri="{FF2B5EF4-FFF2-40B4-BE49-F238E27FC236}">
                <a16:creationId xmlns="" xmlns:p14="http://schemas.microsoft.com/office/powerpoint/2010/main" xmlns:a16="http://schemas.microsoft.com/office/drawing/2014/main" id="{CDFE9CA2-B47F-4B13-97FD-66A2A2EBA2B8}"/>
              </a:ext>
            </a:extLst>
          </p:cNvPr>
          <p:cNvSpPr txBox="1">
            <a:spLocks/>
          </p:cNvSpPr>
          <p:nvPr/>
        </p:nvSpPr>
        <p:spPr>
          <a:xfrm>
            <a:off x="6301105" y="2834640"/>
            <a:ext cx="5090795" cy="2828925"/>
          </a:xfrm>
          <a:prstGeom prst="rect">
            <a:avLst/>
          </a:prstGeom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1:N 관계를 식별자로만 설정한 경우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	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	- 기본키속성이 최소+1씩 계속적으로 	  증가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	- 증가된 기본키속성으로 인해 	 	 	  개발자에게 복잡성과 오류가능성을 	  유발시킨다.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058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>
            <a:spLocks/>
          </p:cNvSpPr>
          <p:nvPr/>
        </p:nvSpPr>
        <p:spPr>
          <a:xfrm>
            <a:off x="0" y="0"/>
            <a:ext cx="6096635" cy="46355"/>
          </a:xfrm>
          <a:prstGeom prst="rect">
            <a:avLst/>
          </a:prstGeom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635" cy="635"/>
          </a:xfrm>
          <a:prstGeom prst="line">
            <a:avLst/>
          </a:prstGeom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7" name="山形 6"/>
            <p:cNvSpPr>
              <a:spLocks/>
            </p:cNvSpPr>
            <p:nvPr/>
          </p:nvSpPr>
          <p:spPr>
            <a:xfrm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8" name="山形 7"/>
            <p:cNvSpPr>
              <a:spLocks/>
            </p:cNvSpPr>
            <p:nvPr/>
          </p:nvSpPr>
          <p:spPr>
            <a:xfrm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14" name="山形 13"/>
            <p:cNvSpPr>
              <a:spLocks/>
            </p:cNvSpPr>
            <p:nvPr/>
          </p:nvSpPr>
          <p:spPr>
            <a:xfrm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5" name="山形 14"/>
            <p:cNvSpPr>
              <a:spLocks/>
            </p:cNvSpPr>
            <p:nvPr/>
          </p:nvSpPr>
          <p:spPr>
            <a:xfrm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45" name="テキスト ボックス 44"/>
          <p:cNvSpPr txBox="1">
            <a:spLocks/>
          </p:cNvSpPr>
          <p:nvPr/>
        </p:nvSpPr>
        <p:spPr>
          <a:xfrm>
            <a:off x="1661795" y="190500"/>
            <a:ext cx="9060815" cy="646331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spc="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</a:t>
            </a:r>
            <a:r>
              <a:rPr lang="ko-KR" altLang="en-US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자 관계로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만 설정할 경우의 문제점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1" name="내용 개체 틀 50"/>
          <p:cNvSpPr txBox="1">
            <a:spLocks/>
          </p:cNvSpPr>
          <p:nvPr/>
        </p:nvSpPr>
        <p:spPr>
          <a:xfrm>
            <a:off x="609600" y="1628140"/>
            <a:ext cx="10974705" cy="452818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algn="l" defTabSz="914400" fontAlgn="auto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5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데이터의 흐름이 길어질 수록 기본키의 속성 수도 늘어나게 된다</a:t>
            </a:r>
            <a:endParaRPr lang="ko-KR" altLang="en-US" sz="25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342900" indent="-342900" algn="l" defTabSz="914400" fontAlgn="auto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52" name="표 51"/>
          <p:cNvGraphicFramePr>
            <a:graphicFrameLocks noGrp="1"/>
          </p:cNvGraphicFramePr>
          <p:nvPr/>
        </p:nvGraphicFramePr>
        <p:xfrm>
          <a:off x="801370" y="3355975"/>
          <a:ext cx="1434465" cy="129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/>
              </a:tblGrid>
              <a:tr h="92456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3" name="표 52"/>
          <p:cNvGraphicFramePr>
            <a:graphicFrameLocks noGrp="1"/>
          </p:cNvGraphicFramePr>
          <p:nvPr/>
        </p:nvGraphicFramePr>
        <p:xfrm>
          <a:off x="2495550" y="3359785"/>
          <a:ext cx="1434465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/>
              </a:tblGrid>
              <a:tr h="120142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" name="표 53"/>
          <p:cNvGraphicFramePr>
            <a:graphicFrameLocks noGrp="1"/>
          </p:cNvGraphicFramePr>
          <p:nvPr/>
        </p:nvGraphicFramePr>
        <p:xfrm>
          <a:off x="4274820" y="3356610"/>
          <a:ext cx="14344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/>
              </a:tblGrid>
              <a:tr h="147828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속성5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5" name="텍스트 상자 54"/>
          <p:cNvSpPr txBox="1">
            <a:spLocks/>
          </p:cNvSpPr>
          <p:nvPr/>
        </p:nvSpPr>
        <p:spPr>
          <a:xfrm>
            <a:off x="6301105" y="2834640"/>
            <a:ext cx="5090160" cy="283337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latin typeface="맑은 고딕" charset="0"/>
                <a:ea typeface="맑은 고딕" charset="0"/>
              </a:rPr>
              <a:t>1:M 관계를 식별자로만 설정한 경우</a:t>
            </a: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latin typeface="맑은 고딕" charset="0"/>
                <a:ea typeface="맑은 고딕" charset="0"/>
              </a:rPr>
              <a:t>	</a:t>
            </a: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latin typeface="맑은 고딕" charset="0"/>
                <a:ea typeface="맑은 고딕" charset="0"/>
              </a:rPr>
              <a:t>	- 기본키속성이 최소+1씩 계속적으로 	  증가</a:t>
            </a: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latin typeface="맑은 고딕" charset="0"/>
                <a:ea typeface="맑은 고딕" charset="0"/>
              </a:rPr>
              <a:t>	- 증가된 기본키속성으로 인해 	 	 	  개발자에게 복잡성과 오류가능성을 	  유발시킨다.</a:t>
            </a: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56" name="텍스트 상자 55"/>
          <p:cNvSpPr txBox="1">
            <a:spLocks/>
          </p:cNvSpPr>
          <p:nvPr/>
        </p:nvSpPr>
        <p:spPr>
          <a:xfrm>
            <a:off x="6309995" y="2857500"/>
            <a:ext cx="5501640" cy="2861945"/>
          </a:xfrm>
          <a:prstGeom prst="rect">
            <a:avLst/>
          </a:prstGeom>
          <a:solidFill>
            <a:srgbClr val="FFFFFF"/>
          </a:solidFill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SELECT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	*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FROM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 Table2 tab2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 , Table3 tab3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WHERE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	Tab2.속성1 = Tab3.속성1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  And tab2. 속성2 = tab3. 속성2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  And tab2. 속성3 = tab3. 속성3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  And tab2. 속성4 = tab3. 속성4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930275" y="232410"/>
            <a:ext cx="1135380" cy="646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목차</a:t>
            </a:r>
            <a:endParaRPr kumimoji="1" lang="en-US" altLang="ko-KR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グループ化 32"/>
          <p:cNvGrpSpPr/>
          <p:nvPr/>
        </p:nvGrpSpPr>
        <p:grpSpPr>
          <a:xfrm>
            <a:off x="1351280" y="2795270"/>
            <a:ext cx="5770705" cy="883285"/>
            <a:chOff x="1351280" y="2795270"/>
            <a:chExt cx="5770705" cy="883285"/>
          </a:xfrm>
        </p:grpSpPr>
        <p:sp>
          <p:nvSpPr>
            <p:cNvPr id="34" name="正方形/長方形 33"/>
            <p:cNvSpPr>
              <a:spLocks/>
            </p:cNvSpPr>
            <p:nvPr/>
          </p:nvSpPr>
          <p:spPr>
            <a:xfrm>
              <a:off x="1351280" y="2795270"/>
              <a:ext cx="800100" cy="883285"/>
            </a:xfrm>
            <a:prstGeom prst="rect">
              <a:avLst/>
            </a:prstGeom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5" name="グループ化 34"/>
            <p:cNvGrpSpPr/>
            <p:nvPr/>
          </p:nvGrpSpPr>
          <p:grpSpPr>
            <a:xfrm>
              <a:off x="2248535" y="2984046"/>
              <a:ext cx="4873450" cy="523220"/>
              <a:chOff x="2248535" y="2984046"/>
              <a:chExt cx="4873450" cy="523220"/>
            </a:xfrm>
          </p:grpSpPr>
          <p:sp>
            <p:nvSpPr>
              <p:cNvPr id="36" name="テキスト ボックス 35"/>
              <p:cNvSpPr txBox="1">
                <a:spLocks/>
              </p:cNvSpPr>
              <p:nvPr/>
            </p:nvSpPr>
            <p:spPr>
              <a:xfrm>
                <a:off x="2248535" y="2984046"/>
                <a:ext cx="4873450" cy="523220"/>
              </a:xfrm>
              <a:prstGeom prst="rect">
                <a:avLst/>
              </a:prstGeom>
              <a:noFill/>
            </p:spPr>
            <p:txBody>
              <a:bodyPr vert="horz" wrap="none" lIns="91440" tIns="45720" rIns="91440" bIns="45720" numCol="1" anchor="t">
                <a:spAutoFit/>
              </a:bodyPr>
              <a:lstStyle/>
              <a:p>
                <a:pPr marL="0" indent="0" algn="l" defTabSz="914400" eaLnBrk="0" fontAlgn="auto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800" b="0" strike="noStrike" cap="none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식별</a:t>
                </a:r>
                <a:r>
                  <a:rPr lang="ko-KR" altLang="en-US" sz="2800" b="0" strike="noStrike" cap="none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자 관계</a:t>
                </a:r>
                <a:r>
                  <a:rPr lang="ko-KR" altLang="en-US" sz="28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와</a:t>
                </a:r>
                <a:r>
                  <a:rPr lang="en-US" altLang="ko-KR" sz="2800" b="0" strike="noStrike" cap="none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 </a:t>
                </a:r>
                <a:r>
                  <a:rPr lang="en-US" altLang="ko-KR" sz="2800" b="0" strike="noStrike" cap="none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비식별</a:t>
                </a:r>
                <a:r>
                  <a:rPr lang="ko-KR" altLang="en-US" sz="2800" b="0" strike="noStrike" cap="none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자 관계</a:t>
                </a:r>
              </a:p>
            </p:txBody>
          </p:sp>
        </p:grpSp>
      </p:grpSp>
      <p:grpSp>
        <p:nvGrpSpPr>
          <p:cNvPr id="38" name="グループ化 37"/>
          <p:cNvGrpSpPr/>
          <p:nvPr/>
        </p:nvGrpSpPr>
        <p:grpSpPr>
          <a:xfrm>
            <a:off x="1351280" y="3745865"/>
            <a:ext cx="2265045" cy="882650"/>
            <a:chOff x="1351280" y="3745865"/>
            <a:chExt cx="2265045" cy="882650"/>
          </a:xfrm>
        </p:grpSpPr>
        <p:sp>
          <p:nvSpPr>
            <p:cNvPr id="39" name="正方形/長方形 38"/>
            <p:cNvSpPr/>
            <p:nvPr/>
          </p:nvSpPr>
          <p:spPr>
            <a:xfrm>
              <a:off x="1351280" y="3745865"/>
              <a:ext cx="799465" cy="882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0" name="グループ化 39"/>
            <p:cNvGrpSpPr/>
            <p:nvPr/>
          </p:nvGrpSpPr>
          <p:grpSpPr>
            <a:xfrm>
              <a:off x="2252345" y="3906520"/>
              <a:ext cx="1363980" cy="715010"/>
              <a:chOff x="2252345" y="3906520"/>
              <a:chExt cx="1363980" cy="715010"/>
            </a:xfrm>
          </p:grpSpPr>
          <p:sp>
            <p:nvSpPr>
              <p:cNvPr id="41" name="テキスト ボックス 40"/>
              <p:cNvSpPr txBox="1">
                <a:spLocks/>
              </p:cNvSpPr>
              <p:nvPr/>
            </p:nvSpPr>
            <p:spPr>
              <a:xfrm>
                <a:off x="2252345" y="3906520"/>
                <a:ext cx="1363980" cy="715010"/>
              </a:xfrm>
              <a:prstGeom prst="rect">
                <a:avLst/>
              </a:prstGeom>
              <a:noFill/>
            </p:spPr>
            <p:txBody>
              <a:bodyPr vert="horz" wrap="none" lIns="91440" tIns="45720" rIns="91440" bIns="45720" numCol="1" anchor="t">
                <a:spAutoFit/>
              </a:bodyPr>
              <a:lstStyle/>
              <a:p>
                <a:pPr marL="0" indent="0" algn="l" defTabSz="914400" eaLnBrk="0" fontAlgn="auto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800" b="0" strike="noStrike" cap="none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문제점</a:t>
                </a:r>
                <a:endParaRPr lang="ko-KR" altLang="en-US" sz="2800" b="0" strike="noStrike" cap="none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grpSp>
        <p:nvGrpSpPr>
          <p:cNvPr id="43" name="グループ化 42"/>
          <p:cNvGrpSpPr/>
          <p:nvPr/>
        </p:nvGrpSpPr>
        <p:grpSpPr>
          <a:xfrm>
            <a:off x="1351280" y="4696460"/>
            <a:ext cx="3504565" cy="882650"/>
            <a:chOff x="1351280" y="4696460"/>
            <a:chExt cx="3504565" cy="882650"/>
          </a:xfrm>
        </p:grpSpPr>
        <p:sp>
          <p:nvSpPr>
            <p:cNvPr id="44" name="正方形/長方形 43"/>
            <p:cNvSpPr/>
            <p:nvPr/>
          </p:nvSpPr>
          <p:spPr>
            <a:xfrm>
              <a:off x="1351280" y="4696460"/>
              <a:ext cx="799465" cy="882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5" name="グループ化 44"/>
            <p:cNvGrpSpPr/>
            <p:nvPr/>
          </p:nvGrpSpPr>
          <p:grpSpPr>
            <a:xfrm>
              <a:off x="2272665" y="4864100"/>
              <a:ext cx="2583180" cy="715010"/>
              <a:chOff x="2272665" y="4864100"/>
              <a:chExt cx="2583180" cy="715010"/>
            </a:xfrm>
          </p:grpSpPr>
          <p:sp>
            <p:nvSpPr>
              <p:cNvPr id="46" name="テキスト ボックス 45"/>
              <p:cNvSpPr txBox="1">
                <a:spLocks/>
              </p:cNvSpPr>
              <p:nvPr/>
            </p:nvSpPr>
            <p:spPr>
              <a:xfrm>
                <a:off x="2272665" y="4864100"/>
                <a:ext cx="2583180" cy="715010"/>
              </a:xfrm>
              <a:prstGeom prst="rect">
                <a:avLst/>
              </a:prstGeom>
              <a:noFill/>
            </p:spPr>
            <p:txBody>
              <a:bodyPr vert="horz" wrap="none" lIns="91440" tIns="45720" rIns="91440" bIns="45720" numCol="1" anchor="t">
                <a:spAutoFit/>
              </a:bodyPr>
              <a:lstStyle/>
              <a:p>
                <a:pPr marL="0" indent="0" algn="l" defTabSz="914400" eaLnBrk="0" fontAlgn="auto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800" b="0" strike="noStrike" cap="none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정리</a:t>
                </a:r>
                <a:r>
                  <a:rPr lang="en-US" altLang="ko-KR" sz="2800" b="0" strike="noStrike" cap="none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charset="0"/>
                    <a:ea typeface="Century Gothic" charset="0"/>
                  </a:rPr>
                  <a:t> </a:t>
                </a:r>
                <a:r>
                  <a:rPr lang="en-US" altLang="ko-KR" sz="2800" b="0" strike="noStrike" cap="none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및</a:t>
                </a:r>
                <a:r>
                  <a:rPr lang="en-US" altLang="ko-KR" sz="2800" b="0" strike="noStrike" cap="none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charset="0"/>
                    <a:ea typeface="Century Gothic" charset="0"/>
                  </a:rPr>
                  <a:t> </a:t>
                </a:r>
                <a:r>
                  <a:rPr lang="en-US" altLang="ko-KR" sz="2800" b="0" strike="noStrike" cap="none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요약</a:t>
                </a:r>
                <a:endParaRPr lang="ko-KR" altLang="en-US" sz="2800" b="0" strike="noStrike" cap="none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11" name="テキスト ボックス 10"/>
          <p:cNvSpPr txBox="1"/>
          <p:nvPr/>
        </p:nvSpPr>
        <p:spPr>
          <a:xfrm>
            <a:off x="1589405" y="1852295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572895" y="2818765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569085" y="3757930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565275" y="4722495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3" name="グループ化 32">
            <a:extLst>
              <a:ext uri="{FF2B5EF4-FFF2-40B4-BE49-F238E27FC236}">
                <a16:creationId xmlns="" xmlns:p14="http://schemas.microsoft.com/office/powerpoint/2010/main" xmlns:a16="http://schemas.microsoft.com/office/drawing/2014/main" id="{FF4327DB-FA9B-4D6F-BB04-65492A14C607}"/>
              </a:ext>
            </a:extLst>
          </p:cNvPr>
          <p:cNvGrpSpPr/>
          <p:nvPr/>
        </p:nvGrpSpPr>
        <p:grpSpPr>
          <a:xfrm>
            <a:off x="1351280" y="1808480"/>
            <a:ext cx="2837210" cy="883285"/>
            <a:chOff x="1351280" y="1808480"/>
            <a:chExt cx="2837210" cy="883285"/>
          </a:xfrm>
        </p:grpSpPr>
        <p:sp>
          <p:nvSpPr>
            <p:cNvPr id="64" name="正方形/長方形 33"/>
            <p:cNvSpPr>
              <a:spLocks/>
            </p:cNvSpPr>
            <p:nvPr/>
          </p:nvSpPr>
          <p:spPr>
            <a:xfrm>
              <a:off x="1351280" y="1808480"/>
              <a:ext cx="800100" cy="883285"/>
            </a:xfrm>
            <a:prstGeom prst="rect">
              <a:avLst/>
            </a:prstGeom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65" name="グループ化 34">
              <a:extLst>
                <a:ext uri="{FF2B5EF4-FFF2-40B4-BE49-F238E27FC236}">
                  <a16:creationId xmlns="" xmlns:p14="http://schemas.microsoft.com/office/powerpoint/2010/main" xmlns:a16="http://schemas.microsoft.com/office/drawing/2014/main" id="{B67CA18F-89A0-40FE-AAAF-CA39915031C0}"/>
                </a:ext>
              </a:extLst>
            </p:cNvPr>
            <p:cNvGrpSpPr/>
            <p:nvPr/>
          </p:nvGrpSpPr>
          <p:grpSpPr>
            <a:xfrm>
              <a:off x="2248535" y="1988819"/>
              <a:ext cx="1939955" cy="523220"/>
              <a:chOff x="2248535" y="1988819"/>
              <a:chExt cx="1939955" cy="523220"/>
            </a:xfrm>
          </p:grpSpPr>
          <p:sp>
            <p:nvSpPr>
              <p:cNvPr id="66" name="テキスト ボックス 35"/>
              <p:cNvSpPr txBox="1">
                <a:spLocks/>
              </p:cNvSpPr>
              <p:nvPr/>
            </p:nvSpPr>
            <p:spPr>
              <a:xfrm>
                <a:off x="2248535" y="1988819"/>
                <a:ext cx="1939955" cy="523220"/>
              </a:xfrm>
              <a:prstGeom prst="rect">
                <a:avLst/>
              </a:prstGeom>
              <a:noFill/>
            </p:spPr>
            <p:txBody>
              <a:bodyPr vert="horz" wrap="none" lIns="91440" tIns="45720" rIns="91440" bIns="45720" numCol="1" anchor="t">
                <a:spAutoFit/>
              </a:bodyPr>
              <a:lstStyle/>
              <a:p>
                <a:pPr marL="0" indent="0" algn="l" defTabSz="914400" eaLnBrk="0" fontAlgn="auto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ko-KR" altLang="en-US" sz="2800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개념</a:t>
                </a:r>
                <a:r>
                  <a:rPr lang="en-US" altLang="ko-KR" sz="2800" b="0" strike="noStrike" cap="none" spc="3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 정리</a:t>
                </a:r>
                <a:endParaRPr lang="ko-KR" altLang="en-US" sz="2800" b="0" strike="noStrike" cap="none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73" name="テキスト ボックス 52">
            <a:extLst>
              <a:ext uri="{FF2B5EF4-FFF2-40B4-BE49-F238E27FC236}">
                <a16:creationId xmlns="" xmlns:p14="http://schemas.microsoft.com/office/powerpoint/2010/main" xmlns:a16="http://schemas.microsoft.com/office/drawing/2014/main" id="{3C7C2369-A15D-44C7-B00D-E31E1D49CD1D}"/>
              </a:ext>
            </a:extLst>
          </p:cNvPr>
          <p:cNvSpPr txBox="1"/>
          <p:nvPr/>
        </p:nvSpPr>
        <p:spPr>
          <a:xfrm>
            <a:off x="1569085" y="1832610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="" xmlns:p14="http://schemas.microsoft.com/office/powerpoint/2010/main"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441180" cy="64579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spc="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</a:t>
            </a:r>
            <a:r>
              <a:rPr lang="ko-KR" altLang="en-US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자 관계로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만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설정할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경우의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문제점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8" name="내용 개체 틀 2">
            <a:extLst>
              <a:ext uri="{FF2B5EF4-FFF2-40B4-BE49-F238E27FC236}">
                <a16:creationId xmlns="" xmlns:p14="http://schemas.microsoft.com/office/powerpoint/2010/main" xmlns:a16="http://schemas.microsoft.com/office/drawing/2014/main" id="{09E8290B-93B0-4DA1-AC39-F8EBC0454343}"/>
              </a:ext>
            </a:extLst>
          </p:cNvPr>
          <p:cNvSpPr txBox="1">
            <a:spLocks/>
          </p:cNvSpPr>
          <p:nvPr/>
        </p:nvSpPr>
        <p:spPr>
          <a:xfrm>
            <a:off x="609600" y="1613848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데이터의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상속이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이루어지지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않기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때문에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 smtClean="0">
                <a:latin typeface="맑은 고딕" charset="0"/>
                <a:ea typeface="맑은 고딕" charset="0"/>
              </a:rPr>
              <a:t>데이터를</a:t>
            </a:r>
            <a:r>
              <a:rPr lang="en-US" altLang="ko-KR" sz="25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처리하는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방식이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비효율적으로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 smtClean="0">
                <a:latin typeface="맑은 고딕" charset="0"/>
                <a:ea typeface="맑은 고딕" charset="0"/>
              </a:rPr>
              <a:t>이루어진다</a:t>
            </a:r>
            <a:endParaRPr lang="ko-KR" altLang="en-US" sz="2500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631190" y="2891790"/>
          <a:ext cx="163957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9570"/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Region_name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="" xmlns:p14="http://schemas.microsoft.com/office/powerpoint/2010/main" xmlns:a16="http://schemas.microsoft.com/office/drawing/2014/main" id="{2314FD56-C5BA-4CB1-82B3-639E44EA090E}"/>
              </a:ext>
            </a:extLst>
          </p:cNvPr>
          <p:cNvGraphicFramePr>
            <a:graphicFrameLocks noGrp="1"/>
          </p:cNvGraphicFramePr>
          <p:nvPr/>
        </p:nvGraphicFramePr>
        <p:xfrm>
          <a:off x="2530475" y="2878455"/>
          <a:ext cx="190881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810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Country_name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Region_id(FK)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1355725" y="4380230"/>
          <a:ext cx="17519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1965"/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Location_id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147828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Stree_address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Postal_code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City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State_province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Country_id(FK)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/>
        </p:nvGraphicFramePr>
        <p:xfrm>
          <a:off x="3408680" y="4366895"/>
          <a:ext cx="2328545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8545"/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120142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Department_name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Manager_id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Location_id(FK)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3" name="텍스트 상자 7">
            <a:extLst>
              <a:ext uri="{FF2B5EF4-FFF2-40B4-BE49-F238E27FC236}">
                <a16:creationId xmlns="" xmlns:p14="http://schemas.microsoft.com/office/powerpoint/2010/main" xmlns:a16="http://schemas.microsoft.com/office/drawing/2014/main" id="{0253C062-1499-46E9-B7E7-EFBA0044DEBA}"/>
              </a:ext>
            </a:extLst>
          </p:cNvPr>
          <p:cNvSpPr txBox="1">
            <a:spLocks/>
          </p:cNvSpPr>
          <p:nvPr/>
        </p:nvSpPr>
        <p:spPr>
          <a:xfrm>
            <a:off x="6181725" y="2851150"/>
            <a:ext cx="5311140" cy="22447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하위테이블에서 상위테이블의 속성을 검색하고 싶은 경우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다량의 조인이 발생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SQL문의 복잡성이 증가하고 성능저하의 문제발생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46" name="텍스트 상자 45"/>
          <p:cNvSpPr txBox="1">
            <a:spLocks/>
          </p:cNvSpPr>
          <p:nvPr/>
        </p:nvSpPr>
        <p:spPr>
          <a:xfrm>
            <a:off x="607060" y="2536190"/>
            <a:ext cx="108394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Regions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7" name="텍스트 상자 46"/>
          <p:cNvSpPr txBox="1">
            <a:spLocks/>
          </p:cNvSpPr>
          <p:nvPr/>
        </p:nvSpPr>
        <p:spPr>
          <a:xfrm>
            <a:off x="2571750" y="2536190"/>
            <a:ext cx="123888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Countries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8" name="텍스트 상자 47"/>
          <p:cNvSpPr txBox="1">
            <a:spLocks/>
          </p:cNvSpPr>
          <p:nvPr/>
        </p:nvSpPr>
        <p:spPr>
          <a:xfrm>
            <a:off x="1381125" y="4013200"/>
            <a:ext cx="123888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Locations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9" name="텍스트 상자 48"/>
          <p:cNvSpPr txBox="1">
            <a:spLocks/>
          </p:cNvSpPr>
          <p:nvPr/>
        </p:nvSpPr>
        <p:spPr>
          <a:xfrm>
            <a:off x="3429635" y="4013200"/>
            <a:ext cx="1940560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Departments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57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>
            <a:spLocks/>
          </p:cNvSpPr>
          <p:nvPr/>
        </p:nvSpPr>
        <p:spPr>
          <a:xfrm>
            <a:off x="0" y="0"/>
            <a:ext cx="6096635" cy="46355"/>
          </a:xfrm>
          <a:prstGeom prst="rect">
            <a:avLst/>
          </a:prstGeom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635" cy="635"/>
          </a:xfrm>
          <a:prstGeom prst="line">
            <a:avLst/>
          </a:prstGeom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7" name="山形 6"/>
            <p:cNvSpPr>
              <a:spLocks/>
            </p:cNvSpPr>
            <p:nvPr/>
          </p:nvSpPr>
          <p:spPr>
            <a:xfrm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8" name="山形 7"/>
            <p:cNvSpPr>
              <a:spLocks/>
            </p:cNvSpPr>
            <p:nvPr/>
          </p:nvSpPr>
          <p:spPr>
            <a:xfrm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14" name="山形 13"/>
            <p:cNvSpPr>
              <a:spLocks/>
            </p:cNvSpPr>
            <p:nvPr/>
          </p:nvSpPr>
          <p:spPr>
            <a:xfrm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5" name="山形 14"/>
            <p:cNvSpPr>
              <a:spLocks/>
            </p:cNvSpPr>
            <p:nvPr/>
          </p:nvSpPr>
          <p:spPr>
            <a:xfrm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45" name="テキスト ボックス 44"/>
          <p:cNvSpPr txBox="1">
            <a:spLocks/>
          </p:cNvSpPr>
          <p:nvPr/>
        </p:nvSpPr>
        <p:spPr>
          <a:xfrm>
            <a:off x="1661795" y="190500"/>
            <a:ext cx="9441815" cy="64643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spc="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</a:t>
            </a:r>
            <a:r>
              <a:rPr lang="ko-KR" altLang="en-US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자 관계</a:t>
            </a:r>
            <a:r>
              <a:rPr lang="en-US" altLang="ko-KR" sz="3600" b="0" strike="noStrike" cap="none" spc="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로만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설정할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경우의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문제점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8" name="내용 개체 틀 27"/>
          <p:cNvSpPr txBox="1">
            <a:spLocks/>
          </p:cNvSpPr>
          <p:nvPr/>
        </p:nvSpPr>
        <p:spPr>
          <a:xfrm>
            <a:off x="609600" y="1613848"/>
            <a:ext cx="10974705" cy="452818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데이터의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상속이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이루어지지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않기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때문에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데이터를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처리하는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방식이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비효율적으로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 smtClean="0">
                <a:latin typeface="맑은 고딕" charset="0"/>
                <a:ea typeface="맑은 고딕" charset="0"/>
              </a:rPr>
              <a:t>이루어진다</a:t>
            </a:r>
            <a:endParaRPr lang="ko-KR" altLang="en-US" sz="2500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631190" y="2891790"/>
          <a:ext cx="163957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9570"/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Region_name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2530475" y="2878455"/>
          <a:ext cx="190881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810"/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64770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Country_name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Region_id(FK)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1355725" y="4380230"/>
          <a:ext cx="17519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1965"/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Location_id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147828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Stree_address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Postal_code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City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State_province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Country_id(FK)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/>
        </p:nvGraphicFramePr>
        <p:xfrm>
          <a:off x="3408680" y="4366895"/>
          <a:ext cx="2328545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8545"/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120142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Department_name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Manager_id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Location_id(FK)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3" name="텍스트 상자 32"/>
          <p:cNvSpPr txBox="1">
            <a:spLocks/>
          </p:cNvSpPr>
          <p:nvPr/>
        </p:nvSpPr>
        <p:spPr>
          <a:xfrm>
            <a:off x="6181725" y="2851150"/>
            <a:ext cx="5311775" cy="22453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latin typeface="맑은 고딕" charset="0"/>
                <a:ea typeface="맑은 고딕" charset="0"/>
              </a:rPr>
              <a:t>하위테이블에서 상위테이블의 속성을 검색하고 싶은 경우</a:t>
            </a: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latin typeface="맑은 고딕" charset="0"/>
                <a:ea typeface="맑은 고딕" charset="0"/>
              </a:rPr>
              <a:t>- 다량의 조인이 발생</a:t>
            </a: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latin typeface="맑은 고딕" charset="0"/>
                <a:ea typeface="맑은 고딕" charset="0"/>
              </a:rPr>
              <a:t>- SQL문의 복잡성이 증가하고 성능저하의 문제발생</a:t>
            </a: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6" name="텍스트 상자 45"/>
          <p:cNvSpPr txBox="1">
            <a:spLocks/>
          </p:cNvSpPr>
          <p:nvPr/>
        </p:nvSpPr>
        <p:spPr>
          <a:xfrm>
            <a:off x="607060" y="2536190"/>
            <a:ext cx="108394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Regions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7" name="텍스트 상자 46"/>
          <p:cNvSpPr txBox="1">
            <a:spLocks/>
          </p:cNvSpPr>
          <p:nvPr/>
        </p:nvSpPr>
        <p:spPr>
          <a:xfrm>
            <a:off x="2571750" y="2536190"/>
            <a:ext cx="123888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Countries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8" name="텍스트 상자 47"/>
          <p:cNvSpPr txBox="1">
            <a:spLocks/>
          </p:cNvSpPr>
          <p:nvPr/>
        </p:nvSpPr>
        <p:spPr>
          <a:xfrm>
            <a:off x="1381125" y="4013200"/>
            <a:ext cx="123888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Locations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9" name="텍스트 상자 48"/>
          <p:cNvSpPr txBox="1">
            <a:spLocks/>
          </p:cNvSpPr>
          <p:nvPr/>
        </p:nvSpPr>
        <p:spPr>
          <a:xfrm>
            <a:off x="3429635" y="4013200"/>
            <a:ext cx="1940560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Departments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50" name="텍스트 상자 49"/>
          <p:cNvSpPr txBox="1">
            <a:spLocks/>
          </p:cNvSpPr>
          <p:nvPr/>
        </p:nvSpPr>
        <p:spPr>
          <a:xfrm>
            <a:off x="6155055" y="2822575"/>
            <a:ext cx="5429885" cy="3138805"/>
          </a:xfrm>
          <a:prstGeom prst="rect">
            <a:avLst/>
          </a:prstGeom>
          <a:solidFill>
            <a:srgbClr val="FFFFFF"/>
          </a:solidFill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SELECT *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FROM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	Departments dep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, Locations loc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, Countries cou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, Regions reg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WHERE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	Dep.location_id = loc.location_id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 And loc.country_id = cou.country_id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 And cou.region_id = reg.region_id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 And region_name = ‘Asia’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>
            <a:spLocks/>
          </p:cNvSpPr>
          <p:nvPr/>
        </p:nvSpPr>
        <p:spPr>
          <a:xfrm>
            <a:off x="0" y="0"/>
            <a:ext cx="6096635" cy="46355"/>
          </a:xfrm>
          <a:prstGeom prst="rect">
            <a:avLst/>
          </a:prstGeom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635" cy="635"/>
          </a:xfrm>
          <a:prstGeom prst="line">
            <a:avLst/>
          </a:prstGeom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7" name="山形 6"/>
            <p:cNvSpPr>
              <a:spLocks/>
            </p:cNvSpPr>
            <p:nvPr/>
          </p:nvSpPr>
          <p:spPr>
            <a:xfrm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8" name="山形 7"/>
            <p:cNvSpPr>
              <a:spLocks/>
            </p:cNvSpPr>
            <p:nvPr/>
          </p:nvSpPr>
          <p:spPr>
            <a:xfrm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14" name="山形 13"/>
            <p:cNvSpPr>
              <a:spLocks/>
            </p:cNvSpPr>
            <p:nvPr/>
          </p:nvSpPr>
          <p:spPr>
            <a:xfrm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5" name="山形 14"/>
            <p:cNvSpPr>
              <a:spLocks/>
            </p:cNvSpPr>
            <p:nvPr/>
          </p:nvSpPr>
          <p:spPr>
            <a:xfrm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45" name="テキスト ボックス 44"/>
          <p:cNvSpPr txBox="1">
            <a:spLocks/>
          </p:cNvSpPr>
          <p:nvPr/>
        </p:nvSpPr>
        <p:spPr>
          <a:xfrm>
            <a:off x="1661795" y="190500"/>
            <a:ext cx="9441815" cy="64643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spc="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</a:t>
            </a:r>
            <a:r>
              <a:rPr lang="ko-KR" altLang="en-US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자 관계</a:t>
            </a:r>
            <a:r>
              <a:rPr lang="en-US" altLang="ko-KR" sz="3600" b="0" strike="noStrike" cap="none" spc="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로만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설정할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경우의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문제점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8" name="내용 개체 틀 27"/>
          <p:cNvSpPr txBox="1">
            <a:spLocks/>
          </p:cNvSpPr>
          <p:nvPr/>
        </p:nvSpPr>
        <p:spPr>
          <a:xfrm>
            <a:off x="609600" y="1613848"/>
            <a:ext cx="10974705" cy="452818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/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데이터의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상속이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이루어지지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않기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때문에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데이터를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처리하는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방식이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비효율적으로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 smtClean="0">
                <a:latin typeface="맑은 고딕" charset="0"/>
                <a:ea typeface="맑은 고딕" charset="0"/>
              </a:rPr>
              <a:t>이루어진다</a:t>
            </a:r>
            <a:endParaRPr lang="ko-KR" altLang="en-US" sz="2500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631190" y="2891790"/>
          <a:ext cx="163957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9570"/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Region_name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0" name="표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393974"/>
              </p:ext>
            </p:extLst>
          </p:nvPr>
        </p:nvGraphicFramePr>
        <p:xfrm>
          <a:off x="2530475" y="2878455"/>
          <a:ext cx="1908810" cy="1119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810"/>
              </a:tblGrid>
              <a:tr h="473270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err="1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</a:t>
                      </a:r>
                      <a:endParaRPr lang="en-US" altLang="ko-KR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marR="0" lvl="0" indent="0" algn="just" defTabSz="508000" rtl="0" eaLnBrk="0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strike="noStrike" kern="1200" cap="none" dirty="0" err="1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</a:t>
                      </a: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477012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Country_name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399942"/>
              </p:ext>
            </p:extLst>
          </p:nvPr>
        </p:nvGraphicFramePr>
        <p:xfrm>
          <a:off x="1355725" y="4380230"/>
          <a:ext cx="1751965" cy="22155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1965"/>
              </a:tblGrid>
              <a:tr h="805481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err="1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Location_id</a:t>
                      </a:r>
                      <a:endParaRPr lang="en-US" altLang="ko-KR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err="1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</a:t>
                      </a: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</a:p>
                    <a:p>
                      <a:pPr marL="0" marR="0" lvl="0" indent="0" algn="just" defTabSz="508000" rtl="0" eaLnBrk="0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strike="noStrike" kern="1200" cap="none" dirty="0" err="1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</a:t>
                      </a: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1298587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Stree_address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Postal_code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City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State_province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2448186"/>
              </p:ext>
            </p:extLst>
          </p:nvPr>
        </p:nvGraphicFramePr>
        <p:xfrm>
          <a:off x="3408680" y="4366895"/>
          <a:ext cx="2328545" cy="2254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8545"/>
              </a:tblGrid>
              <a:tr h="1054206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err="1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en-US" altLang="ko-KR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err="1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Location_id</a:t>
                      </a: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 err="1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</a:t>
                      </a: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</a:p>
                    <a:p>
                      <a:pPr marL="0" marR="0" lvl="0" indent="0" algn="just" defTabSz="508000" rtl="0" eaLnBrk="0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strike="noStrike" kern="1200" cap="none" dirty="0" err="1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</a:t>
                      </a:r>
                      <a:r>
                        <a:rPr lang="en-US" altLang="ko-KR" sz="18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  <a:endParaRPr lang="ko-KR" altLang="en-US" sz="18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</a:tr>
              <a:tr h="1063197">
                <a:tc>
                  <a:txBody>
                    <a:bodyPr/>
                    <a:lstStyle/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Department_name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Manager_id</a:t>
                      </a:r>
                      <a:endParaRPr lang="ko-KR" altLang="en-US" sz="18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3" name="텍스트 상자 32"/>
          <p:cNvSpPr txBox="1">
            <a:spLocks/>
          </p:cNvSpPr>
          <p:nvPr/>
        </p:nvSpPr>
        <p:spPr>
          <a:xfrm>
            <a:off x="6181725" y="2851150"/>
            <a:ext cx="5311775" cy="22453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latin typeface="맑은 고딕" charset="0"/>
                <a:ea typeface="맑은 고딕" charset="0"/>
              </a:rPr>
              <a:t>하위테이블에서 상위테이블의 속성을 검색하고 싶은 경우</a:t>
            </a: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latin typeface="맑은 고딕" charset="0"/>
                <a:ea typeface="맑은 고딕" charset="0"/>
              </a:rPr>
              <a:t>- 다량의 조인이 발생</a:t>
            </a: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latin typeface="맑은 고딕" charset="0"/>
                <a:ea typeface="맑은 고딕" charset="0"/>
              </a:rPr>
              <a:t>- SQL문의 복잡성이 증가하고 성능저하의 문제발생</a:t>
            </a: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6" name="텍스트 상자 45"/>
          <p:cNvSpPr txBox="1">
            <a:spLocks/>
          </p:cNvSpPr>
          <p:nvPr/>
        </p:nvSpPr>
        <p:spPr>
          <a:xfrm>
            <a:off x="607060" y="2536190"/>
            <a:ext cx="108394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Regions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7" name="텍스트 상자 46"/>
          <p:cNvSpPr txBox="1">
            <a:spLocks/>
          </p:cNvSpPr>
          <p:nvPr/>
        </p:nvSpPr>
        <p:spPr>
          <a:xfrm>
            <a:off x="2571750" y="2536190"/>
            <a:ext cx="123888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Countries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8" name="텍스트 상자 47"/>
          <p:cNvSpPr txBox="1">
            <a:spLocks/>
          </p:cNvSpPr>
          <p:nvPr/>
        </p:nvSpPr>
        <p:spPr>
          <a:xfrm>
            <a:off x="1381125" y="4013200"/>
            <a:ext cx="123888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Locations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9" name="텍스트 상자 48"/>
          <p:cNvSpPr txBox="1">
            <a:spLocks/>
          </p:cNvSpPr>
          <p:nvPr/>
        </p:nvSpPr>
        <p:spPr>
          <a:xfrm>
            <a:off x="3429635" y="4013200"/>
            <a:ext cx="1940560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Departments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50" name="텍스트 상자 49"/>
          <p:cNvSpPr txBox="1">
            <a:spLocks/>
          </p:cNvSpPr>
          <p:nvPr/>
        </p:nvSpPr>
        <p:spPr>
          <a:xfrm>
            <a:off x="6155055" y="2822575"/>
            <a:ext cx="5429885" cy="2032608"/>
          </a:xfrm>
          <a:prstGeom prst="rect">
            <a:avLst/>
          </a:prstGeom>
          <a:solidFill>
            <a:srgbClr val="FFFFFF"/>
          </a:solidFill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SELECT *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FROM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	Departments dep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	, Regions reg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WHERE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	</a:t>
            </a:r>
            <a:r>
              <a:rPr lang="en-US" altLang="ko-KR" sz="1800" b="0" strike="noStrike" cap="none" dirty="0" err="1" smtClean="0">
                <a:latin typeface="맑은 고딕" charset="0"/>
                <a:ea typeface="맑은 고딕" charset="0"/>
              </a:rPr>
              <a:t>Dep.Region_id</a:t>
            </a: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= </a:t>
            </a:r>
            <a:r>
              <a:rPr lang="en-US" altLang="ko-KR" sz="1800" b="0" strike="noStrike" cap="none" dirty="0" err="1" smtClean="0">
                <a:latin typeface="맑은 고딕" charset="0"/>
                <a:ea typeface="맑은 고딕" charset="0"/>
              </a:rPr>
              <a:t>reg.region_id</a:t>
            </a:r>
            <a:endParaRPr lang="en-US" altLang="ko-KR" sz="1800" b="0" strike="noStrike" cap="none" dirty="0" smtClean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     And </a:t>
            </a:r>
            <a:r>
              <a:rPr lang="en-US" altLang="ko-KR" sz="1800" b="0" strike="noStrike" cap="none" dirty="0" err="1" smtClean="0">
                <a:latin typeface="맑은 고딕" charset="0"/>
                <a:ea typeface="맑은 고딕" charset="0"/>
              </a:rPr>
              <a:t>reg.region_name</a:t>
            </a: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 = ‘Asia’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768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="" xmlns:p14="http://schemas.microsoft.com/office/powerpoint/2010/main"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441180" cy="64579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식별과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모델링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내용 개체 틀 2"/>
          <p:cNvSpPr txBox="1">
            <a:spLocks/>
          </p:cNvSpPr>
          <p:nvPr/>
        </p:nvSpPr>
        <p:spPr>
          <a:xfrm>
            <a:off x="609600" y="1600200"/>
            <a:ext cx="10975340" cy="45288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algn="l" defTabSz="508000" fontAlgn="auto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endParaRPr lang="ko-KR" altLang="en-US" sz="25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="" xmlns:p14="http://schemas.microsoft.com/office/powerpoint/2010/main" xmlns:a16="http://schemas.microsoft.com/office/drawing/2014/main" id="{45078AF8-0B67-41BF-89B3-77DEEABD9A67}"/>
              </a:ext>
            </a:extLst>
          </p:cNvPr>
          <p:cNvGrpSpPr/>
          <p:nvPr/>
        </p:nvGrpSpPr>
        <p:grpSpPr>
          <a:xfrm>
            <a:off x="1090930" y="3241675"/>
            <a:ext cx="9064625" cy="2830830"/>
            <a:chOff x="1090930" y="3241675"/>
            <a:chExt cx="9064625" cy="2830830"/>
          </a:xfrm>
        </p:grpSpPr>
        <p:sp>
          <p:nvSpPr>
            <p:cNvPr id="19" name="도형 3"/>
            <p:cNvSpPr>
              <a:spLocks/>
            </p:cNvSpPr>
            <p:nvPr/>
          </p:nvSpPr>
          <p:spPr>
            <a:xfrm>
              <a:off x="1090930" y="3472180"/>
              <a:ext cx="1430020" cy="6553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 smtClean="0">
                  <a:latin typeface="맑은 고딕" charset="0"/>
                  <a:ea typeface="맑은 고딕" charset="0"/>
                </a:rPr>
                <a:t>관계분석</a:t>
              </a:r>
              <a:endParaRPr lang="ko-KR" altLang="en-US" sz="1600" b="1" strike="noStrike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0" name="도형 4"/>
            <p:cNvSpPr>
              <a:spLocks/>
            </p:cNvSpPr>
            <p:nvPr/>
          </p:nvSpPr>
          <p:spPr>
            <a:xfrm>
              <a:off x="3522345" y="3456940"/>
              <a:ext cx="1430020" cy="67183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228600" indent="-22860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 smtClean="0">
                  <a:latin typeface="맑은 고딕" charset="0"/>
                  <a:ea typeface="맑은 고딕" charset="0"/>
                </a:rPr>
                <a:t>관계의 </a:t>
              </a:r>
              <a:endParaRPr lang="ko-KR" altLang="en-US" sz="1600" b="1" strike="noStrike" cap="none" dirty="0" smtClean="0">
                <a:latin typeface="맑은 고딕" charset="0"/>
                <a:ea typeface="맑은 고딕" charset="0"/>
              </a:endParaRPr>
            </a:p>
            <a:p>
              <a:pPr marL="0" indent="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 smtClean="0">
                  <a:latin typeface="맑은 고딕" charset="0"/>
                  <a:ea typeface="맑은 고딕" charset="0"/>
                </a:rPr>
                <a:t>강/약 분석</a:t>
              </a:r>
              <a:endParaRPr lang="ko-KR" altLang="en-US" sz="1600" b="1" strike="noStrike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1" name="도형 5"/>
            <p:cNvSpPr>
              <a:spLocks/>
            </p:cNvSpPr>
            <p:nvPr/>
          </p:nvSpPr>
          <p:spPr>
            <a:xfrm>
              <a:off x="5925820" y="3247390"/>
              <a:ext cx="1395730" cy="10896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228600" indent="-22860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1" strike="noStrike" cap="none" dirty="0" smtClean="0">
                  <a:latin typeface="맑은 고딕" charset="0"/>
                  <a:ea typeface="맑은 고딕" charset="0"/>
                </a:rPr>
                <a:t>하위 테이블</a:t>
              </a:r>
              <a:endParaRPr lang="ko-KR" altLang="en-US" sz="1400" b="1" strike="noStrike" cap="none" dirty="0" smtClean="0">
                <a:latin typeface="맑은 고딕" charset="0"/>
                <a:ea typeface="맑은 고딕" charset="0"/>
              </a:endParaRPr>
            </a:p>
            <a:p>
              <a:pPr marL="0" indent="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1" strike="noStrike" cap="none" dirty="0" smtClean="0">
                  <a:latin typeface="맑은 고딕" charset="0"/>
                  <a:ea typeface="맑은 고딕" charset="0"/>
                </a:rPr>
                <a:t>독립 기본키 필요</a:t>
              </a:r>
              <a:endParaRPr lang="ko-KR" altLang="en-US" sz="1400" b="1" strike="noStrike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2" name="도형 6"/>
            <p:cNvSpPr>
              <a:spLocks/>
            </p:cNvSpPr>
            <p:nvPr/>
          </p:nvSpPr>
          <p:spPr>
            <a:xfrm>
              <a:off x="8277860" y="3241675"/>
              <a:ext cx="1878330" cy="10896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228600" indent="-22860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1" strike="noStrike" cap="none" dirty="0" smtClean="0">
                  <a:latin typeface="맑은 고딕" charset="0"/>
                  <a:ea typeface="맑은 고딕" charset="0"/>
                </a:rPr>
                <a:t>SQL 복잡도 증가</a:t>
              </a:r>
              <a:endParaRPr lang="ko-KR" altLang="en-US" sz="1400" b="1" strike="noStrike" cap="none" dirty="0" smtClean="0">
                <a:latin typeface="맑은 고딕" charset="0"/>
                <a:ea typeface="맑은 고딕" charset="0"/>
              </a:endParaRPr>
            </a:p>
            <a:p>
              <a:pPr marL="0" indent="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1" strike="noStrike" cap="none" dirty="0" smtClean="0">
                  <a:latin typeface="맑은 고딕" charset="0"/>
                  <a:ea typeface="맑은 고딕" charset="0"/>
                </a:rPr>
                <a:t>개발 생산성 저하</a:t>
              </a:r>
              <a:endParaRPr lang="ko-KR" altLang="en-US" sz="1400" b="1" strike="noStrike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3" name="도형 7"/>
            <p:cNvSpPr>
              <a:spLocks/>
            </p:cNvSpPr>
            <p:nvPr/>
          </p:nvSpPr>
          <p:spPr>
            <a:xfrm>
              <a:off x="1091565" y="5361940"/>
              <a:ext cx="9058910" cy="71120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1" strike="noStrike" cap="none" dirty="0" smtClean="0">
                  <a:latin typeface="맑은 고딕" charset="0"/>
                  <a:ea typeface="맑은 고딕" charset="0"/>
                </a:rPr>
                <a:t>비식별자 관계 설정 고려</a:t>
              </a:r>
              <a:endParaRPr lang="ko-KR" altLang="en-US" sz="1600" b="1" strike="noStrike" cap="none" dirty="0" smtClean="0">
                <a:latin typeface="맑은 고딕" charset="0"/>
                <a:ea typeface="맑은 고딕" charset="0"/>
              </a:endParaRPr>
            </a:p>
          </p:txBody>
        </p:sp>
        <p:cxnSp>
          <p:nvCxnSpPr>
            <p:cNvPr id="24" name="도형 8"/>
            <p:cNvCxnSpPr/>
            <p:nvPr/>
          </p:nvCxnSpPr>
          <p:spPr>
            <a:xfrm flipV="1">
              <a:off x="2519045" y="3791585"/>
              <a:ext cx="1004570" cy="8890"/>
            </a:xfrm>
            <a:prstGeom prst="straightConnector1">
              <a:avLst/>
            </a:prstGeom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도형 9"/>
            <p:cNvCxnSpPr/>
            <p:nvPr/>
          </p:nvCxnSpPr>
          <p:spPr>
            <a:xfrm flipV="1">
              <a:off x="4949825" y="3790950"/>
              <a:ext cx="977900" cy="2540"/>
            </a:xfrm>
            <a:prstGeom prst="straightConnector1">
              <a:avLst/>
            </a:prstGeom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도형 10"/>
            <p:cNvCxnSpPr/>
            <p:nvPr/>
          </p:nvCxnSpPr>
          <p:spPr>
            <a:xfrm flipV="1">
              <a:off x="7319010" y="3785235"/>
              <a:ext cx="961390" cy="7620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도형 11"/>
            <p:cNvCxnSpPr/>
            <p:nvPr/>
          </p:nvCxnSpPr>
          <p:spPr>
            <a:xfrm flipH="1">
              <a:off x="1787525" y="4125595"/>
              <a:ext cx="19050" cy="1233170"/>
            </a:xfrm>
            <a:prstGeom prst="straightConnector1">
              <a:avLst/>
            </a:prstGeom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도형 12"/>
            <p:cNvCxnSpPr/>
            <p:nvPr/>
          </p:nvCxnSpPr>
          <p:spPr>
            <a:xfrm>
              <a:off x="4236085" y="4125595"/>
              <a:ext cx="2540" cy="1224280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도형 13"/>
            <p:cNvCxnSpPr/>
            <p:nvPr/>
          </p:nvCxnSpPr>
          <p:spPr>
            <a:xfrm>
              <a:off x="6622415" y="4334510"/>
              <a:ext cx="2540" cy="1033780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도형 14"/>
            <p:cNvCxnSpPr/>
            <p:nvPr/>
          </p:nvCxnSpPr>
          <p:spPr>
            <a:xfrm>
              <a:off x="9215755" y="4328795"/>
              <a:ext cx="2540" cy="1003300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텍스트 상자 16"/>
          <p:cNvSpPr txBox="1">
            <a:spLocks/>
          </p:cNvSpPr>
          <p:nvPr/>
        </p:nvSpPr>
        <p:spPr>
          <a:xfrm>
            <a:off x="3745865" y="4652645"/>
            <a:ext cx="981075" cy="3086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 smtClean="0">
                <a:latin typeface="맑은 고딕" charset="0"/>
                <a:ea typeface="맑은 고딕" charset="0"/>
              </a:rPr>
              <a:t>약한 관계</a:t>
            </a:r>
            <a:endParaRPr lang="ko-KR" altLang="en-US" sz="1400" b="1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8" name="텍스트 상자 17"/>
          <p:cNvSpPr txBox="1">
            <a:spLocks/>
          </p:cNvSpPr>
          <p:nvPr/>
        </p:nvSpPr>
        <p:spPr>
          <a:xfrm>
            <a:off x="6093460" y="4655820"/>
            <a:ext cx="1578610" cy="3086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 smtClean="0">
                <a:latin typeface="맑은 고딕" charset="0"/>
                <a:ea typeface="맑은 고딕" charset="0"/>
              </a:rPr>
              <a:t>독립 기본키 구성</a:t>
            </a:r>
            <a:endParaRPr lang="ko-KR" altLang="en-US" sz="1400" b="1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9" name="텍스트 상자 18"/>
          <p:cNvSpPr txBox="1">
            <a:spLocks/>
          </p:cNvSpPr>
          <p:nvPr/>
        </p:nvSpPr>
        <p:spPr>
          <a:xfrm>
            <a:off x="8539480" y="4650105"/>
            <a:ext cx="1839595" cy="3086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1" strike="noStrike" cap="none" dirty="0" smtClean="0">
                <a:latin typeface="맑은 고딕" charset="0"/>
                <a:ea typeface="맑은 고딕" charset="0"/>
              </a:rPr>
              <a:t>기본키 속성 단순화</a:t>
            </a:r>
            <a:endParaRPr lang="ko-KR" altLang="en-US" sz="1400" b="1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29" name="내용 개체 틀 2">
            <a:extLst>
              <a:ext uri="{FF2B5EF4-FFF2-40B4-BE49-F238E27FC236}">
                <a16:creationId xmlns="" xmlns:p14="http://schemas.microsoft.com/office/powerpoint/2010/main" xmlns:a16="http://schemas.microsoft.com/office/drawing/2014/main" id="{09E8290B-93B0-4DA1-AC39-F8EBC0454343}"/>
              </a:ext>
            </a:extLst>
          </p:cNvPr>
          <p:cNvSpPr txBox="1">
            <a:spLocks/>
          </p:cNvSpPr>
          <p:nvPr/>
        </p:nvSpPr>
        <p:spPr>
          <a:xfrm>
            <a:off x="609600" y="1613848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ko-KR" altLang="en-US" sz="2500" dirty="0">
                <a:latin typeface="맑은 고딕" charset="0"/>
                <a:ea typeface="맑은 고딕" charset="0"/>
              </a:rPr>
              <a:t>기본적으로 </a:t>
            </a:r>
            <a:r>
              <a:rPr lang="ko-KR" altLang="en-US" sz="2500" dirty="0" err="1">
                <a:latin typeface="맑은 고딕" charset="0"/>
                <a:ea typeface="맑은 고딕" charset="0"/>
              </a:rPr>
              <a:t>식별자</a:t>
            </a:r>
            <a:r>
              <a:rPr lang="ko-KR" altLang="en-US" sz="2500" dirty="0">
                <a:latin typeface="맑은 고딕" charset="0"/>
                <a:ea typeface="맑은 고딕" charset="0"/>
              </a:rPr>
              <a:t> 관계로 연결</a:t>
            </a:r>
          </a:p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ko-KR" altLang="en-US" sz="2500" dirty="0" err="1">
                <a:latin typeface="맑은 고딕" charset="0"/>
                <a:ea typeface="맑은 고딕" charset="0"/>
              </a:rPr>
              <a:t>몇가지</a:t>
            </a:r>
            <a:r>
              <a:rPr lang="ko-KR" altLang="en-US" sz="2500" dirty="0">
                <a:latin typeface="맑은 고딕" charset="0"/>
                <a:ea typeface="맑은 고딕" charset="0"/>
              </a:rPr>
              <a:t> 조건을 생각하며 </a:t>
            </a:r>
            <a:r>
              <a:rPr lang="ko-KR" altLang="en-US" sz="2500" dirty="0" err="1">
                <a:latin typeface="맑은 고딕" charset="0"/>
                <a:ea typeface="맑은 고딕" charset="0"/>
              </a:rPr>
              <a:t>비식별자로</a:t>
            </a:r>
            <a:r>
              <a:rPr lang="ko-KR" altLang="en-US" sz="2500" dirty="0">
                <a:latin typeface="맑은 고딕" charset="0"/>
                <a:ea typeface="맑은 고딕" charset="0"/>
              </a:rPr>
              <a:t> 조정</a:t>
            </a:r>
          </a:p>
        </p:txBody>
      </p:sp>
    </p:spTree>
    <p:extLst>
      <p:ext uri="{BB962C8B-B14F-4D97-AF65-F5344CB8AC3E}">
        <p14:creationId xmlns:p14="http://schemas.microsoft.com/office/powerpoint/2010/main" val="1375211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>
              <a:spLocks/>
            </p:cNvSpPr>
            <p:nvPr/>
          </p:nvSpPr>
          <p:spPr>
            <a:xfrm rot="5400000">
              <a:off x="819150" y="-819150"/>
              <a:ext cx="6858635" cy="8496935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69865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>
              <a:off x="400050" y="1028700"/>
              <a:ext cx="2616200" cy="1014730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b="1" strike="noStrike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4. 정리</a:t>
              </a:r>
              <a:endParaRPr lang="ko-KR" altLang="en-US" sz="6000" b="1" strike="noStrike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247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="" xmlns:p14="http://schemas.microsoft.com/office/powerpoint/2010/main"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44054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정리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6017265"/>
              </p:ext>
            </p:extLst>
          </p:nvPr>
        </p:nvGraphicFramePr>
        <p:xfrm>
          <a:off x="1143000" y="1428115"/>
          <a:ext cx="9737090" cy="3839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4675"/>
                <a:gridCol w="3324225"/>
                <a:gridCol w="3298190"/>
              </a:tblGrid>
              <a:tr h="431165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항목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식별자 관계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 smtClean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비식별자 관계</a:t>
                      </a:r>
                      <a:endParaRPr lang="ko-KR" altLang="en-US" sz="1600" b="1" strike="noStrike" kern="1200" cap="none" dirty="0" smtClean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</a:tr>
              <a:tr h="431165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목적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강한 연결관계 표현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약한 연결관계 표현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</a:tr>
              <a:tr h="431165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구현방식</a:t>
                      </a: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Not</a:t>
                      </a:r>
                      <a:r>
                        <a:rPr lang="en-US" altLang="ko-KR" sz="1600" b="0" strike="noStrike" kern="1200" cap="none" baseline="0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 null </a:t>
                      </a:r>
                      <a:r>
                        <a:rPr lang="ko-KR" altLang="en-US" sz="1600" b="0" strike="noStrike" kern="1200" cap="none" baseline="0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조건 포함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일반 속성 포함</a:t>
                      </a:r>
                    </a:p>
                  </a:txBody>
                  <a:tcPr marL="90170" marR="90170" marT="46990" marB="46990"/>
                </a:tc>
              </a:tr>
              <a:tr h="431165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IE표기법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실선 표현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점선 표현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</a:tr>
              <a:tr h="2114550"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0개 :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1개 :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여러개 : </a:t>
                      </a: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 smtClean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</a:tr>
            </a:tbl>
          </a:graphicData>
        </a:graphic>
      </p:graphicFrame>
      <p:sp>
        <p:nvSpPr>
          <p:cNvPr id="59" name="도형 58"/>
          <p:cNvSpPr>
            <a:spLocks/>
          </p:cNvSpPr>
          <p:nvPr/>
        </p:nvSpPr>
        <p:spPr>
          <a:xfrm>
            <a:off x="1969770" y="3222625"/>
            <a:ext cx="215265" cy="21463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66" name="도형 65"/>
          <p:cNvCxnSpPr/>
          <p:nvPr/>
        </p:nvCxnSpPr>
        <p:spPr>
          <a:xfrm>
            <a:off x="2058035" y="3592830"/>
            <a:ext cx="10160" cy="383540"/>
          </a:xfrm>
          <a:prstGeom prst="line">
            <a:avLst/>
          </a:prstGeom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도형 66"/>
          <p:cNvCxnSpPr/>
          <p:nvPr/>
        </p:nvCxnSpPr>
        <p:spPr>
          <a:xfrm flipV="1">
            <a:off x="2268855" y="4076065"/>
            <a:ext cx="233044" cy="214630"/>
          </a:xfrm>
          <a:prstGeom prst="line">
            <a:avLst/>
          </a:prstGeom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도형 67"/>
          <p:cNvCxnSpPr/>
          <p:nvPr/>
        </p:nvCxnSpPr>
        <p:spPr>
          <a:xfrm flipV="1">
            <a:off x="2242820" y="4297045"/>
            <a:ext cx="445770" cy="12065"/>
          </a:xfrm>
          <a:prstGeom prst="line">
            <a:avLst/>
          </a:prstGeom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도형 68"/>
          <p:cNvCxnSpPr/>
          <p:nvPr/>
        </p:nvCxnSpPr>
        <p:spPr>
          <a:xfrm>
            <a:off x="2259965" y="4298950"/>
            <a:ext cx="233044" cy="232410"/>
          </a:xfrm>
          <a:prstGeom prst="line">
            <a:avLst/>
          </a:prstGeom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도형 45"/>
          <p:cNvSpPr>
            <a:spLocks/>
          </p:cNvSpPr>
          <p:nvPr/>
        </p:nvSpPr>
        <p:spPr>
          <a:xfrm>
            <a:off x="4370705" y="3375025"/>
            <a:ext cx="772160" cy="10706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학과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7" name="도형 46"/>
          <p:cNvSpPr>
            <a:spLocks/>
          </p:cNvSpPr>
          <p:nvPr/>
        </p:nvSpPr>
        <p:spPr>
          <a:xfrm>
            <a:off x="6619875" y="3378835"/>
            <a:ext cx="772160" cy="10706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학생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cxnSp>
        <p:nvCxnSpPr>
          <p:cNvPr id="50" name="도형 49"/>
          <p:cNvCxnSpPr/>
          <p:nvPr/>
        </p:nvCxnSpPr>
        <p:spPr>
          <a:xfrm>
            <a:off x="5140960" y="3909695"/>
            <a:ext cx="1480820" cy="5080"/>
          </a:xfrm>
          <a:prstGeom prst="line">
            <a:avLst/>
          </a:prstGeom>
          <a:ln w="44450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도형 51"/>
          <p:cNvCxnSpPr/>
          <p:nvPr/>
        </p:nvCxnSpPr>
        <p:spPr>
          <a:xfrm flipV="1">
            <a:off x="6467475" y="3695064"/>
            <a:ext cx="152400" cy="215900"/>
          </a:xfrm>
          <a:prstGeom prst="line">
            <a:avLst/>
          </a:prstGeom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도형 52"/>
          <p:cNvCxnSpPr/>
          <p:nvPr/>
        </p:nvCxnSpPr>
        <p:spPr>
          <a:xfrm>
            <a:off x="6495415" y="3921125"/>
            <a:ext cx="124460" cy="204470"/>
          </a:xfrm>
          <a:prstGeom prst="line">
            <a:avLst/>
          </a:prstGeom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텍스트 상자 56"/>
          <p:cNvSpPr txBox="1">
            <a:spLocks/>
          </p:cNvSpPr>
          <p:nvPr/>
        </p:nvSpPr>
        <p:spPr>
          <a:xfrm>
            <a:off x="4694555" y="4644390"/>
            <a:ext cx="2324100" cy="3340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b="0" strike="noStrike" cap="none" dirty="0" smtClean="0">
                <a:latin typeface="맑은 고딕" charset="0"/>
                <a:ea typeface="맑은 고딕" charset="0"/>
              </a:rPr>
              <a:t>1:N 관계 (N : 0 or 1 or 여러개)</a:t>
            </a:r>
            <a:endParaRPr lang="ko-KR" altLang="en-US" sz="11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61" name="도형 60"/>
          <p:cNvSpPr>
            <a:spLocks/>
          </p:cNvSpPr>
          <p:nvPr/>
        </p:nvSpPr>
        <p:spPr>
          <a:xfrm>
            <a:off x="6212205" y="3763645"/>
            <a:ext cx="229870" cy="27305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64" name="도형 63"/>
          <p:cNvCxnSpPr/>
          <p:nvPr/>
        </p:nvCxnSpPr>
        <p:spPr>
          <a:xfrm>
            <a:off x="6449060" y="3662680"/>
            <a:ext cx="10160" cy="486410"/>
          </a:xfrm>
          <a:prstGeom prst="line">
            <a:avLst/>
          </a:prstGeom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도형 64"/>
          <p:cNvCxnSpPr/>
          <p:nvPr/>
        </p:nvCxnSpPr>
        <p:spPr>
          <a:xfrm>
            <a:off x="5293995" y="3686175"/>
            <a:ext cx="10160" cy="486410"/>
          </a:xfrm>
          <a:prstGeom prst="line">
            <a:avLst/>
          </a:prstGeom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도형 69"/>
          <p:cNvSpPr>
            <a:spLocks/>
          </p:cNvSpPr>
          <p:nvPr/>
        </p:nvSpPr>
        <p:spPr>
          <a:xfrm>
            <a:off x="6264910" y="3823335"/>
            <a:ext cx="119380" cy="15367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8" name="도형 47"/>
          <p:cNvSpPr>
            <a:spLocks/>
          </p:cNvSpPr>
          <p:nvPr/>
        </p:nvSpPr>
        <p:spPr>
          <a:xfrm>
            <a:off x="9923145" y="3381375"/>
            <a:ext cx="765810" cy="1071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사원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49" name="도형 48"/>
          <p:cNvSpPr>
            <a:spLocks/>
          </p:cNvSpPr>
          <p:nvPr/>
        </p:nvSpPr>
        <p:spPr>
          <a:xfrm>
            <a:off x="7670165" y="3373755"/>
            <a:ext cx="765810" cy="1071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부서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cxnSp>
        <p:nvCxnSpPr>
          <p:cNvPr id="51" name="도형 50"/>
          <p:cNvCxnSpPr/>
          <p:nvPr/>
        </p:nvCxnSpPr>
        <p:spPr>
          <a:xfrm>
            <a:off x="8465185" y="3912870"/>
            <a:ext cx="1468120" cy="5080"/>
          </a:xfrm>
          <a:prstGeom prst="line">
            <a:avLst/>
          </a:prstGeom>
          <a:ln w="41275" cap="flat" cmpd="sng">
            <a:solidFill>
              <a:schemeClr val="accent1">
                <a:alpha val="100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도형 53"/>
          <p:cNvCxnSpPr/>
          <p:nvPr/>
        </p:nvCxnSpPr>
        <p:spPr>
          <a:xfrm flipV="1">
            <a:off x="9667875" y="3607435"/>
            <a:ext cx="245110" cy="273050"/>
          </a:xfrm>
          <a:prstGeom prst="line">
            <a:avLst/>
          </a:prstGeom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도형 54"/>
          <p:cNvCxnSpPr/>
          <p:nvPr/>
        </p:nvCxnSpPr>
        <p:spPr>
          <a:xfrm>
            <a:off x="9667875" y="3912235"/>
            <a:ext cx="245110" cy="295910"/>
          </a:xfrm>
          <a:prstGeom prst="line">
            <a:avLst/>
          </a:prstGeom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도형 55"/>
          <p:cNvCxnSpPr/>
          <p:nvPr/>
        </p:nvCxnSpPr>
        <p:spPr>
          <a:xfrm flipV="1">
            <a:off x="9648825" y="3917315"/>
            <a:ext cx="256540" cy="8890"/>
          </a:xfrm>
          <a:prstGeom prst="line">
            <a:avLst/>
          </a:prstGeom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텍스트 상자 57"/>
          <p:cNvSpPr txBox="1">
            <a:spLocks/>
          </p:cNvSpPr>
          <p:nvPr/>
        </p:nvSpPr>
        <p:spPr>
          <a:xfrm>
            <a:off x="8049895" y="4671060"/>
            <a:ext cx="2306320" cy="33401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b="0" strike="noStrike" cap="none" dirty="0" smtClean="0">
                <a:latin typeface="맑은 고딕" charset="0"/>
                <a:ea typeface="맑은 고딕" charset="0"/>
              </a:rPr>
              <a:t>1:N 관계 (N : 0 or 1 or 여러개)</a:t>
            </a:r>
            <a:endParaRPr lang="ko-KR" altLang="en-US" sz="11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60" name="도형 59"/>
          <p:cNvSpPr>
            <a:spLocks/>
          </p:cNvSpPr>
          <p:nvPr/>
        </p:nvSpPr>
        <p:spPr>
          <a:xfrm>
            <a:off x="9441815" y="3777615"/>
            <a:ext cx="227330" cy="27305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62" name="도형 61"/>
          <p:cNvCxnSpPr/>
          <p:nvPr/>
        </p:nvCxnSpPr>
        <p:spPr>
          <a:xfrm>
            <a:off x="9657715" y="3685540"/>
            <a:ext cx="10160" cy="488950"/>
          </a:xfrm>
          <a:prstGeom prst="line">
            <a:avLst/>
          </a:prstGeom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도형 62"/>
          <p:cNvCxnSpPr/>
          <p:nvPr/>
        </p:nvCxnSpPr>
        <p:spPr>
          <a:xfrm>
            <a:off x="8615045" y="3675380"/>
            <a:ext cx="10160" cy="488950"/>
          </a:xfrm>
          <a:prstGeom prst="line">
            <a:avLst/>
          </a:prstGeom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도형 70"/>
          <p:cNvSpPr>
            <a:spLocks/>
          </p:cNvSpPr>
          <p:nvPr/>
        </p:nvSpPr>
        <p:spPr>
          <a:xfrm>
            <a:off x="9500235" y="3842385"/>
            <a:ext cx="119380" cy="152400"/>
          </a:xfrm>
          <a:prstGeom prst="ellipse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5080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138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大かっこ 3"/>
          <p:cNvSpPr/>
          <p:nvPr/>
        </p:nvSpPr>
        <p:spPr>
          <a:xfrm>
            <a:off x="1600200" y="1887220"/>
            <a:ext cx="9004300" cy="3467100"/>
          </a:xfrm>
          <a:prstGeom prst="bracketPair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직사각형 4">
            <a:extLst>
              <a:ext uri="{FF2B5EF4-FFF2-40B4-BE49-F238E27FC236}">
                <a16:creationId xmlns="" xmlns:p14="http://schemas.microsoft.com/office/powerpoint/2010/main" xmlns:a16="http://schemas.microsoft.com/office/drawing/2014/main" id="{13D68A65-9F03-4049-88B5-4F2F2BEB9157}"/>
              </a:ext>
            </a:extLst>
          </p:cNvPr>
          <p:cNvSpPr/>
          <p:nvPr/>
        </p:nvSpPr>
        <p:spPr>
          <a:xfrm>
            <a:off x="2254250" y="3126463"/>
            <a:ext cx="780415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200" dirty="0">
                <a:solidFill>
                  <a:schemeClr val="bg1">
                    <a:lumMod val="95000"/>
                  </a:schemeClr>
                </a:solidFill>
                <a:latin typeface="맑은 고딕" charset="0"/>
                <a:ea typeface="맑은 고딕" charset="0"/>
              </a:rPr>
              <a:t>http://www.dbguide.net</a:t>
            </a:r>
            <a:r>
              <a:rPr lang="en-US" altLang="ko-KR" sz="2200" dirty="0" smtClean="0">
                <a:solidFill>
                  <a:schemeClr val="bg1">
                    <a:lumMod val="95000"/>
                  </a:schemeClr>
                </a:solidFill>
                <a:latin typeface="맑은 고딕" charset="0"/>
                <a:ea typeface="맑은 고딕" charset="0"/>
              </a:rPr>
              <a:t>/</a:t>
            </a:r>
          </a:p>
          <a:p>
            <a:r>
              <a:rPr lang="en-US" altLang="ko-KR" sz="2200" dirty="0">
                <a:solidFill>
                  <a:schemeClr val="bg1">
                    <a:lumMod val="95000"/>
                  </a:schemeClr>
                </a:solidFill>
              </a:rPr>
              <a:t>https://</a:t>
            </a:r>
            <a:r>
              <a:rPr lang="en-US" altLang="ko-KR" sz="2200" dirty="0" smtClean="0">
                <a:solidFill>
                  <a:schemeClr val="bg1">
                    <a:lumMod val="95000"/>
                  </a:schemeClr>
                </a:solidFill>
              </a:rPr>
              <a:t>ko.wikipedia.org/wiki</a:t>
            </a:r>
          </a:p>
          <a:p>
            <a:r>
              <a:rPr lang="en-US" altLang="ko-KR" sz="2200" dirty="0" smtClean="0">
                <a:solidFill>
                  <a:schemeClr val="bg1">
                    <a:lumMod val="95000"/>
                  </a:schemeClr>
                </a:solidFill>
              </a:rPr>
              <a:t>https</a:t>
            </a:r>
            <a:r>
              <a:rPr lang="en-US" altLang="ko-KR" sz="2200" dirty="0">
                <a:solidFill>
                  <a:schemeClr val="bg1">
                    <a:lumMod val="95000"/>
                  </a:schemeClr>
                </a:solidFill>
              </a:rPr>
              <a:t>://stackoverflow.com/questions/762937/whats-the-difference-between-identifying-and-non-identifying-relationships</a:t>
            </a:r>
            <a:endParaRPr lang="ko-KR" altLang="en-US" sz="2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="" xmlns:p14="http://schemas.microsoft.com/office/powerpoint/2010/main" xmlns:a16="http://schemas.microsoft.com/office/drawing/2014/main" id="{195A047D-3D05-4EC0-81A1-64498DABB78B}"/>
              </a:ext>
            </a:extLst>
          </p:cNvPr>
          <p:cNvSpPr/>
          <p:nvPr/>
        </p:nvSpPr>
        <p:spPr>
          <a:xfrm>
            <a:off x="2254250" y="2464435"/>
            <a:ext cx="6096000" cy="52324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맑은 고딕" charset="0"/>
                <a:ea typeface="맑은 고딕" charset="0"/>
              </a:rPr>
              <a:t>참고 자료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87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543935" y="2705735"/>
            <a:ext cx="5104765" cy="1446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kumimoji="1" lang="ja-JP" alt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935" cy="6858635"/>
            <a:chOff x="0" y="0"/>
            <a:chExt cx="8496935" cy="6858635"/>
          </a:xfrm>
        </p:grpSpPr>
        <p:sp>
          <p:nvSpPr>
            <p:cNvPr id="2" name="直角三角形 1"/>
            <p:cNvSpPr>
              <a:spLocks/>
            </p:cNvSpPr>
            <p:nvPr/>
          </p:nvSpPr>
          <p:spPr>
            <a:xfrm rot="5400000">
              <a:off x="819150" y="-819150"/>
              <a:ext cx="6858635" cy="8496935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69865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3" name="テキスト ボックス 2"/>
            <p:cNvSpPr txBox="1">
              <a:spLocks/>
            </p:cNvSpPr>
            <p:nvPr/>
          </p:nvSpPr>
          <p:spPr>
            <a:xfrm>
              <a:off x="400050" y="1028700"/>
              <a:ext cx="4023858" cy="923330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5400" b="1" strike="noStrike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1. </a:t>
              </a:r>
              <a:r>
                <a:rPr lang="ko-KR" altLang="en-US" sz="5400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개념</a:t>
              </a:r>
              <a:r>
                <a:rPr lang="en-US" altLang="ko-KR" sz="5400" b="0" strike="noStrike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 정리</a:t>
              </a:r>
              <a:endParaRPr lang="ko-KR" altLang="en-US" sz="5400" b="0" strike="noStrike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>
              <a:off x="400050" y="2044065"/>
              <a:ext cx="824230" cy="708660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4000" b="0" strike="noStrike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90400" y="204470"/>
            <a:ext cx="1184940" cy="646331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eaLnBrk="0"/>
            <a:r>
              <a:rPr lang="ko-KR" altLang="en-US" sz="36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관계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="" xmlns:p14="http://schemas.microsoft.com/office/powerpoint/2010/main" xmlns:a16="http://schemas.microsoft.com/office/drawing/2014/main" id="{8FDE289E-68D1-4782-BF06-55317632CAB4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6282519" cy="45288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228600" indent="-228600" defTabSz="508000" eaLnBrk="0">
              <a:lnSpc>
                <a:spcPct val="120000"/>
              </a:lnSpc>
              <a:buFont typeface="맑은 고딕"/>
              <a:buChar char="•"/>
            </a:pPr>
            <a:r>
              <a:rPr lang="en-US" altLang="ko-KR" sz="2800" dirty="0">
                <a:latin typeface="맑은 고딕" charset="0"/>
                <a:ea typeface="맑은 고딕" charset="0"/>
              </a:rPr>
              <a:t>RDBMS </a:t>
            </a:r>
            <a:endParaRPr lang="ko-KR" altLang="en-US" sz="2800" dirty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맑은 고딕"/>
              <a:buChar char="-"/>
            </a:pPr>
            <a:r>
              <a:rPr lang="en-US" altLang="ko-KR" sz="2000" dirty="0">
                <a:latin typeface="맑은 고딕" charset="0"/>
                <a:ea typeface="맑은 고딕" charset="0"/>
              </a:rPr>
              <a:t>Relational Database management system</a:t>
            </a: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맑은 고딕"/>
              <a:buChar char="-"/>
            </a:pP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342900" indent="-342900" eaLnBrk="0">
              <a:buFont typeface="Arial"/>
              <a:buChar char="•"/>
            </a:pPr>
            <a:r>
              <a:rPr lang="en-US" altLang="ko-KR" sz="2800" dirty="0" err="1">
                <a:latin typeface="맑은 고딕" charset="0"/>
                <a:ea typeface="맑은 고딕" charset="0"/>
              </a:rPr>
              <a:t>관계</a:t>
            </a:r>
            <a:endParaRPr lang="ko-KR" altLang="en-US" sz="2800" dirty="0">
              <a:latin typeface="맑은 고딕" charset="0"/>
              <a:ea typeface="맑은 고딕" charset="0"/>
            </a:endParaRPr>
          </a:p>
          <a:p>
            <a:pPr marL="457200" eaLnBrk="0"/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457200" eaLnBrk="0"/>
            <a:r>
              <a:rPr lang="en-US" altLang="ko-KR" sz="2000" dirty="0">
                <a:latin typeface="맑은 고딕" charset="0"/>
                <a:ea typeface="맑은 고딕" charset="0"/>
              </a:rPr>
              <a:t>- Relationship :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상호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연관성이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있는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상태</a:t>
            </a: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457200" eaLnBrk="0"/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457200" eaLnBrk="0"/>
            <a:r>
              <a:rPr lang="en-US" altLang="ko-KR" sz="2000" dirty="0">
                <a:latin typeface="맑은 고딕" charset="0"/>
                <a:ea typeface="맑은 고딕" charset="0"/>
              </a:rPr>
              <a:t>-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데이터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간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연관성을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표현</a:t>
            </a: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marL="457200" eaLnBrk="0"/>
            <a:r>
              <a:rPr lang="en-US" altLang="ko-KR" sz="2000" dirty="0" smtClean="0">
                <a:latin typeface="맑은 고딕" charset="0"/>
                <a:ea typeface="맑은 고딕" charset="0"/>
              </a:rPr>
              <a:t>- </a:t>
            </a: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속성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정의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및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관계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정의에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따라서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457200" eaLnBrk="0"/>
            <a:r>
              <a:rPr lang="en-US" altLang="ko-KR" sz="2000" dirty="0" smtClean="0">
                <a:latin typeface="맑은 고딕" charset="0"/>
                <a:ea typeface="맑은 고딕" charset="0"/>
              </a:rPr>
              <a:t>  </a:t>
            </a:r>
            <a:r>
              <a:rPr lang="en-US" altLang="ko-KR" sz="2000" dirty="0" err="1" smtClean="0">
                <a:latin typeface="맑은 고딕" charset="0"/>
                <a:ea typeface="맑은 고딕" charset="0"/>
              </a:rPr>
              <a:t>다양하게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변함</a:t>
            </a:r>
            <a:endParaRPr lang="ko-KR" altLang="en-US" sz="2000" b="1" dirty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1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6776720" y="2138680"/>
          <a:ext cx="144462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4625"/>
              </a:tblGrid>
              <a:tr h="562610">
                <a:tc>
                  <a:txBody>
                    <a:bodyPr/>
                    <a:lstStyle/>
                    <a:p>
                      <a:pPr marL="0" indent="0" algn="ctr" defTabSz="9144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1" strike="noStrike" kern="1200" cap="none" dirty="0" smtClean="0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강사</a:t>
                      </a:r>
                      <a:endParaRPr lang="ko-KR" altLang="en-US" sz="2400" b="1" strike="noStrike" kern="1200" cap="none" dirty="0" smtClean="0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460375">
                <a:tc>
                  <a:txBody>
                    <a:bodyPr/>
                    <a:lstStyle/>
                    <a:p>
                      <a:pPr marL="0" indent="0" algn="ctr" defTabSz="9144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0" strike="noStrike" kern="1200" cap="none" dirty="0" smtClean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안효인</a:t>
                      </a:r>
                      <a:endParaRPr lang="ko-KR" altLang="en-US" sz="2400" b="0" strike="noStrike" kern="1200" cap="none" dirty="0" smtClean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9549765" y="2138680"/>
          <a:ext cx="1551305" cy="1125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1305"/>
              </a:tblGrid>
              <a:tr h="562610">
                <a:tc>
                  <a:txBody>
                    <a:bodyPr/>
                    <a:lstStyle/>
                    <a:p>
                      <a:pPr marL="0" indent="0" algn="ctr" defTabSz="9144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1" strike="noStrike" kern="1200" cap="none" dirty="0" smtClean="0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학생</a:t>
                      </a:r>
                      <a:endParaRPr lang="ko-KR" altLang="en-US" sz="2400" b="1" strike="noStrike" kern="1200" cap="none" dirty="0" smtClean="0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562610">
                <a:tc>
                  <a:txBody>
                    <a:bodyPr/>
                    <a:lstStyle/>
                    <a:p>
                      <a:pPr marL="0" indent="0" algn="ctr" defTabSz="9144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0" strike="noStrike" kern="1200" cap="none" dirty="0" smtClean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안병욱</a:t>
                      </a:r>
                      <a:endParaRPr lang="ko-KR" altLang="en-US" sz="2400" b="0" strike="noStrike" kern="1200" cap="none" dirty="0" smtClean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7" name="직선 연결선 16"/>
          <p:cNvCxnSpPr/>
          <p:nvPr/>
        </p:nvCxnSpPr>
        <p:spPr>
          <a:xfrm>
            <a:off x="8221345" y="2687320"/>
            <a:ext cx="1329690" cy="152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>
            <a:spLocks/>
          </p:cNvSpPr>
          <p:nvPr/>
        </p:nvSpPr>
        <p:spPr>
          <a:xfrm>
            <a:off x="8350250" y="2790825"/>
            <a:ext cx="1185545" cy="37020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가르친다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6748145" y="4121150"/>
          <a:ext cx="144462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4625"/>
              </a:tblGrid>
              <a:tr h="562610">
                <a:tc>
                  <a:txBody>
                    <a:bodyPr/>
                    <a:lstStyle/>
                    <a:p>
                      <a:pPr marL="0" indent="0" algn="ctr" defTabSz="9144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1" strike="noStrike" kern="1200" cap="none" dirty="0" smtClean="0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부서</a:t>
                      </a:r>
                      <a:endParaRPr lang="ko-KR" altLang="en-US" sz="2400" b="1" strike="noStrike" kern="1200" cap="none" dirty="0" smtClean="0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460375">
                <a:tc>
                  <a:txBody>
                    <a:bodyPr/>
                    <a:lstStyle/>
                    <a:p>
                      <a:pPr marL="0" indent="0" algn="ctr" defTabSz="9144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0" strike="noStrike" kern="1200" cap="none" dirty="0" smtClean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IT</a:t>
                      </a:r>
                      <a:endParaRPr lang="ko-KR" altLang="en-US" sz="2400" b="0" strike="noStrike" kern="1200" cap="none" dirty="0" smtClean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/>
        </p:nvGraphicFramePr>
        <p:xfrm>
          <a:off x="9521190" y="4121150"/>
          <a:ext cx="155130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1305"/>
              </a:tblGrid>
              <a:tr h="562610">
                <a:tc>
                  <a:txBody>
                    <a:bodyPr/>
                    <a:lstStyle/>
                    <a:p>
                      <a:pPr marL="0" indent="0" algn="ctr" defTabSz="9144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1" strike="noStrike" kern="1200" cap="none" dirty="0" smtClean="0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직원</a:t>
                      </a:r>
                      <a:endParaRPr lang="ko-KR" altLang="en-US" sz="2400" b="1" strike="noStrike" kern="1200" cap="none" dirty="0" smtClean="0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460375">
                <a:tc>
                  <a:txBody>
                    <a:bodyPr/>
                    <a:lstStyle/>
                    <a:p>
                      <a:pPr marL="0" indent="0" algn="ctr" defTabSz="914400" eaLnBrk="0" fontAlgn="auto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0" strike="noStrike" kern="1200" cap="none" dirty="0" smtClean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여동빈</a:t>
                      </a:r>
                      <a:endParaRPr lang="ko-KR" altLang="en-US" sz="2400" b="0" strike="noStrike" kern="1200" cap="none" dirty="0" smtClean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22" name="직선 연결선 21"/>
          <p:cNvCxnSpPr/>
          <p:nvPr/>
        </p:nvCxnSpPr>
        <p:spPr>
          <a:xfrm>
            <a:off x="8192770" y="4669790"/>
            <a:ext cx="1329055" cy="146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>
            <a:spLocks/>
          </p:cNvSpPr>
          <p:nvPr/>
        </p:nvSpPr>
        <p:spPr>
          <a:xfrm>
            <a:off x="8321675" y="4773295"/>
            <a:ext cx="1185545" cy="37020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소속한다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833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59890" y="204470"/>
            <a:ext cx="3764280" cy="645795"/>
          </a:xfrm>
          <a:prstGeom prst="rect">
            <a:avLst/>
          </a:prstGeom>
          <a:noFill/>
        </p:spPr>
        <p:txBody>
          <a:bodyPr vert="horz" wrap="none" lIns="91440" tIns="45720" rIns="91440" bIns="45720" numCol="1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키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(Key)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의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개념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="" xmlns:p14="http://schemas.microsoft.com/office/powerpoint/2010/main" xmlns:a16="http://schemas.microsoft.com/office/drawing/2014/main" id="{8FDE289E-68D1-4782-BF06-55317632CAB4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5340" cy="45288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 lnSpcReduction="10000"/>
          </a:bodyPr>
          <a:lstStyle/>
          <a:p>
            <a:pPr marL="228600" indent="-22860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r>
              <a:rPr lang="en-US" altLang="ko-KR" sz="2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키(Key)</a:t>
            </a:r>
            <a:endParaRPr lang="ko-KR" altLang="en-US" sz="28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endParaRPr lang="ko-KR" altLang="en-US" sz="16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 - </a:t>
            </a:r>
            <a:r>
              <a:rPr lang="ko-KR" altLang="en-US" sz="20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데이터베이스에 저장되어 있는 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행을 유일하게 구별할 수 있는 속성 혹은 속성집합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- 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유일성과 최소성의 특성을 가진다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dirty="0">
                <a:latin typeface="맑은 고딕" charset="0"/>
                <a:ea typeface="맑은 고딕" charset="0"/>
              </a:rPr>
              <a:t>	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유일성 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: 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저장된 행을 유일하게 구별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	</a:t>
            </a:r>
            <a:r>
              <a:rPr lang="ko-KR" altLang="en-US" sz="2000" dirty="0" err="1" smtClean="0">
                <a:latin typeface="맑은 고딕" charset="0"/>
                <a:ea typeface="맑은 고딕" charset="0"/>
              </a:rPr>
              <a:t>최소성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smtClean="0">
                <a:latin typeface="맑은 고딕" charset="0"/>
                <a:ea typeface="맑은 고딕" charset="0"/>
              </a:rPr>
              <a:t>: </a:t>
            </a:r>
            <a:r>
              <a:rPr lang="ko-KR" altLang="en-US" sz="2000" dirty="0" smtClean="0">
                <a:latin typeface="맑은 고딕" charset="0"/>
                <a:ea typeface="맑은 고딕" charset="0"/>
              </a:rPr>
              <a:t>꼭 필요한 최소한의 속성으로만 구성</a:t>
            </a:r>
            <a:endParaRPr lang="en-US" altLang="ko-KR" sz="2000" dirty="0" smtClean="0"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ko-KR" sz="20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키의 종류</a:t>
            </a:r>
            <a:endParaRPr lang="ko-KR" altLang="en-US" sz="28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 - 후보키(Candidate Key)	 - 기본키(Primary Key)   - 외</a:t>
            </a:r>
            <a:r>
              <a:rPr lang="ko-KR" altLang="en-US" sz="20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부</a:t>
            </a:r>
            <a:r>
              <a:rPr lang="en-US" altLang="ko-KR" sz="20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키(Foreign Key)</a:t>
            </a:r>
            <a:endParaRPr lang="ko-KR" altLang="en-US" sz="20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defTabSz="914400" eaLnBrk="0" fontAlgn="base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 - 슈퍼키 (Super Key)	    - 대체키(Alternate Key)</a:t>
            </a:r>
            <a:endParaRPr lang="ko-KR" altLang="en-US" sz="20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b="1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624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>
            <a:spLocks/>
          </p:cNvSpPr>
          <p:nvPr/>
        </p:nvSpPr>
        <p:spPr>
          <a:xfrm>
            <a:off x="0" y="0"/>
            <a:ext cx="6096635" cy="46355"/>
          </a:xfrm>
          <a:prstGeom prst="rect">
            <a:avLst/>
          </a:prstGeom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テキスト ボックス 2"/>
          <p:cNvSpPr txBox="1">
            <a:spLocks/>
          </p:cNvSpPr>
          <p:nvPr/>
        </p:nvSpPr>
        <p:spPr>
          <a:xfrm>
            <a:off x="1659890" y="204470"/>
            <a:ext cx="3764915" cy="64643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키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(Key)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의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개념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635" cy="635"/>
          </a:xfrm>
          <a:prstGeom prst="line">
            <a:avLst/>
          </a:prstGeom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7" name="山形 6"/>
            <p:cNvSpPr>
              <a:spLocks/>
            </p:cNvSpPr>
            <p:nvPr/>
          </p:nvSpPr>
          <p:spPr>
            <a:xfrm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8" name="山形 7"/>
            <p:cNvSpPr>
              <a:spLocks/>
            </p:cNvSpPr>
            <p:nvPr/>
          </p:nvSpPr>
          <p:spPr>
            <a:xfrm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14" name="山形 13"/>
            <p:cNvSpPr>
              <a:spLocks/>
            </p:cNvSpPr>
            <p:nvPr/>
          </p:nvSpPr>
          <p:spPr>
            <a:xfrm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5" name="山形 14"/>
            <p:cNvSpPr>
              <a:spLocks/>
            </p:cNvSpPr>
            <p:nvPr/>
          </p:nvSpPr>
          <p:spPr>
            <a:xfrm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20" name="내용 개체 틀 19"/>
          <p:cNvSpPr txBox="1">
            <a:spLocks/>
          </p:cNvSpPr>
          <p:nvPr/>
        </p:nvSpPr>
        <p:spPr>
          <a:xfrm>
            <a:off x="609600" y="1600200"/>
            <a:ext cx="10975340" cy="452882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 fontScale="92500" lnSpcReduction="10000"/>
          </a:bodyPr>
          <a:lstStyle/>
          <a:p>
            <a:pPr marL="228600" indent="-22860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30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키(Key)의 종류</a:t>
            </a:r>
            <a:endParaRPr lang="ko-KR" altLang="en-US" sz="30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just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2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algn="just" eaLnBrk="0" fontAlgn="base">
              <a:lnSpc>
                <a:spcPct val="90000"/>
              </a:lnSpc>
              <a:spcBef>
                <a:spcPts val="1000"/>
              </a:spcBef>
            </a:pPr>
            <a:r>
              <a:rPr lang="ko-KR" altLang="en-US" sz="2200" b="1" dirty="0" smtClean="0">
                <a:latin typeface="맑은 고딕" charset="0"/>
                <a:ea typeface="맑은 고딕" charset="0"/>
              </a:rPr>
              <a:t>슈퍼 키</a:t>
            </a:r>
            <a:r>
              <a:rPr lang="en-US" altLang="ko-KR" sz="2200" b="1" dirty="0" smtClean="0">
                <a:latin typeface="맑은 고딕" charset="0"/>
                <a:ea typeface="맑은 고딕" charset="0"/>
              </a:rPr>
              <a:t>(Super </a:t>
            </a:r>
            <a:r>
              <a:rPr lang="en-US" altLang="ko-KR" sz="2200" b="1" dirty="0">
                <a:latin typeface="맑은 고딕" charset="0"/>
                <a:ea typeface="맑은 고딕" charset="0"/>
              </a:rPr>
              <a:t>Key)</a:t>
            </a:r>
          </a:p>
          <a:p>
            <a:pPr marL="342900" indent="-342900" algn="just" eaLnBrk="0" fontAlgn="base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ko-KR" altLang="en-US" sz="2200" dirty="0" smtClean="0">
                <a:latin typeface="맑은 고딕" charset="0"/>
                <a:ea typeface="맑은 고딕" charset="0"/>
              </a:rPr>
              <a:t>테이블의 행을 고유하게 식별할 수 있는 속성 또는 속성의 집합</a:t>
            </a:r>
            <a:endParaRPr lang="en-US" altLang="ko-KR" sz="2200" dirty="0" smtClean="0">
              <a:latin typeface="맑은 고딕" charset="0"/>
              <a:ea typeface="맑은 고딕" charset="0"/>
            </a:endParaRPr>
          </a:p>
          <a:p>
            <a:pPr marL="342900" indent="-342900" algn="just" eaLnBrk="0" fontAlgn="base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ko-KR" altLang="en-US" sz="2200" dirty="0" smtClean="0">
                <a:latin typeface="맑은 고딕" charset="0"/>
                <a:ea typeface="맑은 고딕" charset="0"/>
              </a:rPr>
              <a:t>유일성은 가지지만 최소성은 가지지 않는다</a:t>
            </a:r>
            <a:r>
              <a:rPr lang="en-US" altLang="ko-KR" sz="2200" dirty="0" smtClean="0">
                <a:latin typeface="맑은 고딕" charset="0"/>
                <a:ea typeface="맑은 고딕" charset="0"/>
              </a:rPr>
              <a:t>.</a:t>
            </a:r>
            <a:endParaRPr lang="ko-KR" altLang="en-US" sz="2200" dirty="0">
              <a:latin typeface="맑은 고딕" charset="0"/>
              <a:ea typeface="맑은 고딕" charset="0"/>
            </a:endParaRPr>
          </a:p>
          <a:p>
            <a:pPr marL="0" indent="0" algn="just" defTabSz="914400" eaLnBrk="0" fontAlgn="base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en-US" altLang="ko-KR" sz="2200" b="1" dirty="0">
              <a:latin typeface="맑은 고딕" charset="0"/>
              <a:ea typeface="맑은 고딕" charset="0"/>
            </a:endParaRPr>
          </a:p>
          <a:p>
            <a:pPr marL="0" indent="0" algn="just" defTabSz="914400" eaLnBrk="0" fontAlgn="base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200" b="1" strike="noStrike" cap="none" dirty="0" err="1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후보키</a:t>
            </a:r>
            <a:r>
              <a:rPr lang="en-US" altLang="ko-KR" sz="2200" b="1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(Candidate Key)</a:t>
            </a:r>
            <a:endParaRPr lang="ko-KR" altLang="en-US" sz="2200" b="1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algn="just" eaLnBrk="0" fontAlgn="base">
              <a:lnSpc>
                <a:spcPct val="90000"/>
              </a:lnSpc>
              <a:spcBef>
                <a:spcPts val="1000"/>
              </a:spcBef>
            </a:pPr>
            <a:r>
              <a:rPr lang="en-US" altLang="ko-KR" sz="2200" dirty="0" smtClean="0">
                <a:latin typeface="맑은 고딕" charset="0"/>
                <a:ea typeface="맑은 고딕" charset="0"/>
              </a:rPr>
              <a:t>  - </a:t>
            </a:r>
            <a:r>
              <a:rPr lang="ko-KR" altLang="en-US" sz="2200" dirty="0" smtClean="0">
                <a:latin typeface="맑은 고딕" charset="0"/>
                <a:ea typeface="맑은 고딕" charset="0"/>
              </a:rPr>
              <a:t>테이블의 </a:t>
            </a:r>
            <a:r>
              <a:rPr lang="ko-KR" altLang="en-US" sz="2200" dirty="0">
                <a:latin typeface="맑은 고딕" charset="0"/>
                <a:ea typeface="맑은 고딕" charset="0"/>
              </a:rPr>
              <a:t>행을 고유하게 식별할 수 있는 속성 또는 속성의 </a:t>
            </a:r>
            <a:r>
              <a:rPr lang="ko-KR" altLang="en-US" sz="2200" dirty="0" smtClean="0">
                <a:latin typeface="맑은 고딕" charset="0"/>
                <a:ea typeface="맑은 고딕" charset="0"/>
              </a:rPr>
              <a:t>집합</a:t>
            </a:r>
            <a:endParaRPr lang="en-US" altLang="ko-KR" sz="2200" dirty="0" smtClean="0">
              <a:latin typeface="맑은 고딕" charset="0"/>
              <a:ea typeface="맑은 고딕" charset="0"/>
            </a:endParaRPr>
          </a:p>
          <a:p>
            <a:pPr algn="just" eaLnBrk="0" fontAlgn="base">
              <a:lnSpc>
                <a:spcPct val="90000"/>
              </a:lnSpc>
              <a:spcBef>
                <a:spcPts val="1000"/>
              </a:spcBef>
            </a:pPr>
            <a:r>
              <a:rPr lang="en-US" altLang="ko-KR" sz="22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200" dirty="0" smtClean="0">
                <a:latin typeface="맑은 고딕" charset="0"/>
                <a:ea typeface="맑은 고딕" charset="0"/>
              </a:rPr>
              <a:t> - </a:t>
            </a:r>
            <a:r>
              <a:rPr lang="en-US" altLang="ko-KR" sz="2200" dirty="0" err="1">
                <a:latin typeface="맑은 고딕" charset="0"/>
                <a:ea typeface="맑은 고딕" charset="0"/>
              </a:rPr>
              <a:t>데이터를</a:t>
            </a:r>
            <a:r>
              <a:rPr lang="en-US" altLang="ko-KR" sz="22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200" dirty="0" err="1">
                <a:latin typeface="맑은 고딕" charset="0"/>
                <a:ea typeface="맑은 고딕" charset="0"/>
              </a:rPr>
              <a:t>식별하는데</a:t>
            </a:r>
            <a:r>
              <a:rPr lang="en-US" altLang="ko-KR" sz="2200" dirty="0">
                <a:latin typeface="맑은 고딕" charset="0"/>
                <a:ea typeface="맑은 고딕" charset="0"/>
              </a:rPr>
              <a:t> 꼭 </a:t>
            </a:r>
            <a:r>
              <a:rPr lang="en-US" altLang="ko-KR" sz="2200" dirty="0" err="1">
                <a:latin typeface="맑은 고딕" charset="0"/>
                <a:ea typeface="맑은 고딕" charset="0"/>
              </a:rPr>
              <a:t>필요한</a:t>
            </a:r>
            <a:r>
              <a:rPr lang="en-US" altLang="ko-KR" sz="22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200" dirty="0" err="1">
                <a:latin typeface="맑은 고딕" charset="0"/>
                <a:ea typeface="맑은 고딕" charset="0"/>
              </a:rPr>
              <a:t>최소속성만으로</a:t>
            </a:r>
            <a:r>
              <a:rPr lang="en-US" altLang="ko-KR" sz="22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200" dirty="0" err="1" smtClean="0">
                <a:latin typeface="맑은 고딕" charset="0"/>
                <a:ea typeface="맑은 고딕" charset="0"/>
              </a:rPr>
              <a:t>구성</a:t>
            </a:r>
            <a:r>
              <a:rPr lang="en-US" altLang="ko-KR" sz="2200" dirty="0" smtClean="0">
                <a:latin typeface="맑은 고딕" charset="0"/>
                <a:ea typeface="맑은 고딕" charset="0"/>
              </a:rPr>
              <a:t>(</a:t>
            </a:r>
            <a:r>
              <a:rPr lang="ko-KR" altLang="en-US" sz="2200" dirty="0" err="1" smtClean="0">
                <a:latin typeface="맑은 고딕" charset="0"/>
                <a:ea typeface="맑은 고딕" charset="0"/>
              </a:rPr>
              <a:t>최소성</a:t>
            </a:r>
            <a:r>
              <a:rPr lang="en-US" altLang="ko-KR" sz="2200" dirty="0" smtClean="0">
                <a:latin typeface="맑은 고딕" charset="0"/>
                <a:ea typeface="맑은 고딕" charset="0"/>
              </a:rPr>
              <a:t> </a:t>
            </a:r>
            <a:r>
              <a:rPr lang="ko-KR" altLang="en-US" sz="2200" dirty="0" smtClean="0">
                <a:latin typeface="맑은 고딕" charset="0"/>
                <a:ea typeface="맑은 고딕" charset="0"/>
              </a:rPr>
              <a:t>만족</a:t>
            </a:r>
            <a:r>
              <a:rPr lang="en-US" altLang="ko-KR" sz="2200" dirty="0" smtClean="0">
                <a:latin typeface="맑은 고딕" charset="0"/>
                <a:ea typeface="맑은 고딕" charset="0"/>
              </a:rPr>
              <a:t>)</a:t>
            </a:r>
            <a:endParaRPr lang="en-US" altLang="ko-KR" sz="2200" dirty="0">
              <a:latin typeface="맑은 고딕" charset="0"/>
              <a:ea typeface="맑은 고딕" charset="0"/>
            </a:endParaRPr>
          </a:p>
          <a:p>
            <a:pPr marL="0" indent="0" algn="just" defTabSz="914400" eaLnBrk="0" fontAlgn="base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2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  - 모든 테이블에는 반드시 하나 이상의 후보키가 존재</a:t>
            </a:r>
            <a:endParaRPr lang="ko-KR" altLang="en-US" sz="22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defTabSz="914400" eaLnBrk="0" fontAlgn="base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2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rPr>
              <a:t>  - Null 값을 가질 수 없다. </a:t>
            </a:r>
            <a:endParaRPr lang="ko-KR" altLang="en-US" sz="22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defTabSz="914400" eaLnBrk="0" fontAlgn="base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en-US" altLang="ko-KR" sz="216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algn="just" eaLnBrk="0" fontAlgn="base">
              <a:lnSpc>
                <a:spcPct val="90000"/>
              </a:lnSpc>
              <a:spcBef>
                <a:spcPts val="1000"/>
              </a:spcBef>
            </a:pPr>
            <a:endParaRPr lang="en-US" altLang="ko-KR" sz="2160" b="1" dirty="0" smtClean="0">
              <a:latin typeface="맑은 고딕" charset="0"/>
              <a:ea typeface="맑은 고딕" charset="0"/>
            </a:endParaRPr>
          </a:p>
          <a:p>
            <a:pPr algn="just" eaLnBrk="0" fontAlgn="base">
              <a:lnSpc>
                <a:spcPct val="90000"/>
              </a:lnSpc>
              <a:spcBef>
                <a:spcPts val="1000"/>
              </a:spcBef>
            </a:pPr>
            <a:endParaRPr lang="ko-KR" altLang="en-US" sz="2160" b="1" dirty="0">
              <a:latin typeface="맑은 고딕" charset="0"/>
              <a:ea typeface="맑은 고딕" charset="0"/>
            </a:endParaRPr>
          </a:p>
          <a:p>
            <a:pPr marL="0" indent="0" algn="just" defTabSz="914400" eaLnBrk="0" fontAlgn="base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en-US" altLang="ko-KR" sz="2160" dirty="0">
              <a:latin typeface="맑은 고딕" charset="0"/>
              <a:ea typeface="맑은 고딕" charset="0"/>
            </a:endParaRPr>
          </a:p>
          <a:p>
            <a:pPr marL="0" indent="0" algn="just" defTabSz="914400" eaLnBrk="0" fontAlgn="base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16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defTabSz="508000" eaLnBrk="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400" b="1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>
            <a:spLocks/>
          </p:cNvSpPr>
          <p:nvPr/>
        </p:nvSpPr>
        <p:spPr>
          <a:xfrm>
            <a:off x="0" y="0"/>
            <a:ext cx="6096635" cy="46355"/>
          </a:xfrm>
          <a:prstGeom prst="rect">
            <a:avLst/>
          </a:prstGeom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" name="テキスト ボックス 2"/>
          <p:cNvSpPr txBox="1">
            <a:spLocks/>
          </p:cNvSpPr>
          <p:nvPr/>
        </p:nvSpPr>
        <p:spPr>
          <a:xfrm>
            <a:off x="1659890" y="204470"/>
            <a:ext cx="3764280" cy="646430"/>
          </a:xfrm>
          <a:prstGeom prst="rect">
            <a:avLst/>
          </a:prstGeom>
          <a:noFill/>
        </p:spPr>
        <p:txBody>
          <a:bodyPr vert="horz" wrap="none" lIns="91440" tIns="45720" rIns="91440" bIns="45720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키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(Key)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의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b="0" strike="noStrike" cap="none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개념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635" cy="635"/>
          </a:xfrm>
          <a:prstGeom prst="line">
            <a:avLst/>
          </a:prstGeom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7" name="山形 6"/>
            <p:cNvSpPr>
              <a:spLocks/>
            </p:cNvSpPr>
            <p:nvPr/>
          </p:nvSpPr>
          <p:spPr>
            <a:xfrm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8" name="山形 7"/>
            <p:cNvSpPr>
              <a:spLocks/>
            </p:cNvSpPr>
            <p:nvPr/>
          </p:nvSpPr>
          <p:spPr>
            <a:xfrm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14" name="山形 13"/>
            <p:cNvSpPr>
              <a:spLocks/>
            </p:cNvSpPr>
            <p:nvPr/>
          </p:nvSpPr>
          <p:spPr>
            <a:xfrm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5" name="山形 14"/>
            <p:cNvSpPr>
              <a:spLocks/>
            </p:cNvSpPr>
            <p:nvPr/>
          </p:nvSpPr>
          <p:spPr>
            <a:xfrm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20" name="내용 개체 틀 19"/>
          <p:cNvSpPr txBox="1">
            <a:spLocks/>
          </p:cNvSpPr>
          <p:nvPr/>
        </p:nvSpPr>
        <p:spPr>
          <a:xfrm>
            <a:off x="609600" y="1600200"/>
            <a:ext cx="10975975" cy="4529455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rmAutofit fontScale="70000" lnSpcReduction="20000"/>
          </a:bodyPr>
          <a:lstStyle/>
          <a:p>
            <a:pPr marL="228600" indent="-228600" algn="just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3600" cap="none" dirty="0" smtClean="0" b="0" strike="noStrike">
                <a:latin typeface="맑은 고딕" charset="0"/>
                <a:ea typeface="맑은 고딕" charset="0"/>
              </a:rPr>
              <a:t>키(Key)의 종류</a:t>
            </a:r>
            <a:endParaRPr lang="ko-KR" altLang="en-US" sz="3600" cap="none" dirty="0" smtClean="0" b="0" strike="noStrike">
              <a:latin typeface="맑은 고딕" charset="0"/>
              <a:ea typeface="맑은 고딕" charset="0"/>
            </a:endParaRPr>
          </a:p>
          <a:p>
            <a:pPr marL="228600" indent="-228600" algn="just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9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900" cap="none" dirty="0" smtClean="0" b="1" strike="noStrike">
                <a:latin typeface="맑은 고딕" charset="0"/>
                <a:ea typeface="맑은 고딕" charset="0"/>
              </a:rPr>
              <a:t>기본키(Primary Key)</a:t>
            </a:r>
            <a:endParaRPr lang="ko-KR" altLang="en-US" sz="2900" cap="none" dirty="0" smtClean="0" b="1" strike="noStrike"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900" cap="none" dirty="0" smtClean="0" b="0" strike="noStrike">
                <a:latin typeface="맑은 고딕" charset="0"/>
                <a:ea typeface="맑은 고딕" charset="0"/>
              </a:rPr>
              <a:t>  - 후보키 중에서 설계자에 의해 선택, 정의된 키</a:t>
            </a:r>
            <a:endParaRPr lang="ko-KR" altLang="en-US" sz="29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9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900" cap="none" dirty="0" smtClean="0" b="1" strike="noStrike">
                <a:latin typeface="맑은 고딕" charset="0"/>
                <a:ea typeface="맑은 고딕" charset="0"/>
              </a:rPr>
              <a:t>대리키(Alternate Key)</a:t>
            </a:r>
            <a:endParaRPr lang="ko-KR" altLang="en-US" sz="2900" cap="none" dirty="0" smtClean="0" b="1" strike="noStrike"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900" cap="none" dirty="0" smtClean="0" b="0" strike="noStrike">
                <a:latin typeface="맑은 고딕" charset="0"/>
                <a:ea typeface="맑은 고딕" charset="0"/>
              </a:rPr>
              <a:t>  - 후보키 중에서 기본키로 선정되지 않은 키</a:t>
            </a:r>
            <a:endParaRPr lang="ko-KR" altLang="en-US" sz="29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900" cap="none" dirty="0" smtClean="0" b="1" strike="noStrike"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900" cap="none" dirty="0" smtClean="0" b="1" strike="noStrike">
                <a:latin typeface="맑은 고딕" charset="0"/>
                <a:ea typeface="맑은 고딕" charset="0"/>
              </a:rPr>
              <a:t>외부키 또는 외래키(Foreign Key)</a:t>
            </a:r>
            <a:endParaRPr lang="ko-KR" altLang="en-US" sz="2900" cap="none" dirty="0" smtClean="0" b="1" strike="noStrike"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900" cap="none" dirty="0" smtClean="0" b="0" strike="noStrike">
                <a:latin typeface="맑은 고딕" charset="0"/>
                <a:ea typeface="맑은 고딕" charset="0"/>
              </a:rPr>
              <a:t>  </a:t>
            </a:r>
            <a:r>
              <a:rPr lang="en-US" altLang="ko-KR" sz="2855" cap="none" dirty="0" smtClean="0" b="0" strike="noStrike">
                <a:latin typeface="맑은 고딕" charset="0"/>
                <a:ea typeface="맑은 고딕" charset="0"/>
              </a:rPr>
              <a:t>- 한 테이블의 속성중 다른 테이블의 행을 식별할 수 있는 키</a:t>
            </a:r>
            <a:endParaRPr lang="ko-KR" altLang="en-US" sz="2855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55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- 테이블의 속성이 다른 테이블의 기본키를 참조 할 때 이를 외래키라고 함</a:t>
            </a:r>
            <a:endParaRPr lang="ko-KR" altLang="en-US" sz="2855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55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- 테이블들 사이의 관계를 올바르게 표현하기 위해 필요</a:t>
            </a:r>
            <a:endParaRPr lang="ko-KR" altLang="en-US" sz="2855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855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- </a:t>
            </a:r>
            <a:r>
              <a:rPr lang="en-US" altLang="ko-KR" sz="285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참조 무결성 제약 조건을 가짐</a:t>
            </a:r>
            <a:endParaRPr lang="ko-KR" altLang="en-US" sz="2855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76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7570" cy="6859270"/>
            <a:chOff x="0" y="0"/>
            <a:chExt cx="8497570" cy="6859270"/>
          </a:xfrm>
        </p:grpSpPr>
        <p:sp>
          <p:nvSpPr>
            <p:cNvPr id="4" name="直角三角形 3"/>
            <p:cNvSpPr>
              <a:spLocks/>
            </p:cNvSpPr>
            <p:nvPr/>
          </p:nvSpPr>
          <p:spPr>
            <a:xfrm rot="5400000">
              <a:off x="819150" y="-819150"/>
              <a:ext cx="6859270" cy="849757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68687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b="0" strike="noStrike" cap="none" dirty="0" smtClean="0"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>
              <a:off x="400050" y="1028700"/>
              <a:ext cx="6808274" cy="2862322"/>
            </a:xfrm>
            <a:prstGeom prst="rect">
              <a:avLst/>
            </a:prstGeom>
            <a:noFill/>
          </p:spPr>
          <p:txBody>
            <a:bodyPr vert="horz" wrap="none" lIns="91440" tIns="45720" rIns="91440" bIns="45720" numCol="1" anchor="t">
              <a:spAutoFit/>
            </a:bodyPr>
            <a:lstStyle/>
            <a:p>
              <a:pPr marL="0" indent="0" algn="l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b="1" strike="noStrike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2. </a:t>
              </a:r>
              <a:r>
                <a:rPr lang="en-US" altLang="ko-KR" sz="6000" b="1" strike="noStrike" cap="none" dirty="0" err="1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식별자</a:t>
              </a:r>
              <a:r>
                <a:rPr lang="en-US" altLang="ko-KR" sz="6000" b="1" strike="noStrike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 </a:t>
              </a:r>
              <a:r>
                <a:rPr lang="ko-KR" altLang="en-US" sz="6000" b="1" strike="noStrike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관계</a:t>
              </a:r>
              <a:r>
                <a:rPr lang="en-US" altLang="ko-KR" sz="6000" b="1" strike="noStrike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와</a:t>
              </a:r>
              <a:endParaRPr lang="ko-KR" altLang="en-US" sz="6000" b="1" strike="noStrike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  <a:p>
              <a:pPr marL="0" indent="0" algn="l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b="1" strike="noStrike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	   </a:t>
              </a:r>
              <a:r>
                <a:rPr lang="en-US" altLang="ko-KR" sz="6000" b="1" strike="noStrike" cap="none" dirty="0" err="1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비식별자</a:t>
              </a:r>
              <a:r>
                <a:rPr lang="en-US" altLang="ko-KR" sz="6000" b="1" strike="noStrike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 </a:t>
              </a:r>
              <a:r>
                <a:rPr lang="ko-KR" altLang="en-US" sz="6000" b="1" strike="noStrike" cap="none" dirty="0" smtClean="0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관계</a:t>
              </a:r>
            </a:p>
            <a:p>
              <a:pPr marL="0" indent="0" algn="l" defTabSz="9144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6000" b="1" strike="noStrike" cap="none" dirty="0" smtClean="0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3089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1795" y="204470"/>
            <a:ext cx="6556375" cy="64579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just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b="0" strike="noStrike" cap="none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식별자와 비식별자</a:t>
            </a:r>
            <a:endParaRPr lang="ko-KR" altLang="en-US" sz="3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/>
          <p:cNvSpPr txBox="1">
            <a:spLocks/>
          </p:cNvSpPr>
          <p:nvPr/>
        </p:nvSpPr>
        <p:spPr>
          <a:xfrm>
            <a:off x="609600" y="1600200"/>
            <a:ext cx="10974705" cy="45281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/>
          <a:p>
            <a:pPr marL="342900" indent="0" algn="just" defTabSz="508000" fontAlgn="auto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 smtClean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テキスト ボックス 15"/>
          <p:cNvSpPr txBox="1">
            <a:spLocks/>
          </p:cNvSpPr>
          <p:nvPr/>
        </p:nvSpPr>
        <p:spPr>
          <a:xfrm>
            <a:off x="784225" y="1405890"/>
            <a:ext cx="5476240" cy="484568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두 테이블간의 관계 정도차이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 테이블이 부모테이블에게 강하게 의존될 때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자식은 부모 없이는 존재할 수 없다.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자식은 부모에게 독립적이지 않다.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*자식은 부모를 정확하게 식별가능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 테이블이 부모테이블에게 의존적이지 않을 때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자식은 부모 없이 존재할 수 있다.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자식은 부모에게 독립적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8001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*자식은 부모를 정확하게 식별불가능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="" xmlns:p14="http://schemas.microsoft.com/office/powerpoint/2010/main" xmlns:a16="http://schemas.microsoft.com/office/drawing/2014/main" id="{A4C8A6B5-BB33-416C-B320-81E7BAAEA08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636450" y="2159166"/>
          <a:ext cx="1897273" cy="8368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="" xmlns:p14="http://schemas.microsoft.com/office/powerpoint/2010/main" xmlns:a16="http://schemas.microsoft.com/office/drawing/2014/main" id="{C9AFDEF4-5BB2-4772-8AA4-42BB261F2BC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625574" y="4534798"/>
          <a:ext cx="1897273" cy="9694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500913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="" xmlns:p14="http://schemas.microsoft.com/office/powerpoint/2010/main" xmlns:a16="http://schemas.microsoft.com/office/drawing/2014/main" id="{829E54BD-8FC5-4062-8EF0-3B010515C926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687032" y="4546000"/>
          <a:ext cx="1897273" cy="954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53768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자식속성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500914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부모속성(FK)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="" xmlns:p14="http://schemas.microsoft.com/office/powerpoint/2010/main" xmlns:a16="http://schemas.microsoft.com/office/drawing/2014/main" id="{6A3DCC98-F101-474C-87BF-2FD2301BF1B9}"/>
              </a:ext>
            </a:extLst>
          </p:cNvPr>
          <p:cNvSpPr txBox="1"/>
          <p:nvPr/>
        </p:nvSpPr>
        <p:spPr>
          <a:xfrm>
            <a:off x="6625590" y="1790065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부모 테이블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="" xmlns:p14="http://schemas.microsoft.com/office/powerpoint/2010/main" xmlns:a16="http://schemas.microsoft.com/office/drawing/2014/main" id="{09CFB8ED-5F5A-4A8B-8F5F-DF0B88FD862A}"/>
              </a:ext>
            </a:extLst>
          </p:cNvPr>
          <p:cNvSpPr txBox="1"/>
          <p:nvPr/>
        </p:nvSpPr>
        <p:spPr>
          <a:xfrm>
            <a:off x="6636385" y="4161790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부모 테이블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="" xmlns:p14="http://schemas.microsoft.com/office/powerpoint/2010/main" xmlns:a16="http://schemas.microsoft.com/office/drawing/2014/main" id="{9C48E0BC-ED28-4F5D-870F-BA22AD57EB8F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8533765" y="2577465"/>
            <a:ext cx="1190625" cy="5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="" xmlns:p14="http://schemas.microsoft.com/office/powerpoint/2010/main" xmlns:a16="http://schemas.microsoft.com/office/drawing/2014/main" id="{7B706704-A76C-420D-B237-0F1FB184C3B7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8522970" y="5019675"/>
            <a:ext cx="1163955" cy="38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>
            <a:spLocks/>
          </p:cNvSpPr>
          <p:nvPr/>
        </p:nvSpPr>
        <p:spPr>
          <a:xfrm>
            <a:off x="9692005" y="1786255"/>
            <a:ext cx="1526540" cy="36893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err="1" smtClean="0">
                <a:latin typeface="맑은 고딕" charset="0"/>
                <a:ea typeface="맑은 고딕" charset="0"/>
              </a:rPr>
              <a:t>자식</a:t>
            </a:r>
            <a:r>
              <a:rPr lang="en-US" altLang="ko-KR" sz="1800" b="0" strike="noStrike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1800" b="0" strike="noStrike" cap="none" dirty="0" err="1" smtClean="0">
                <a:latin typeface="맑은 고딕" charset="0"/>
                <a:ea typeface="맑은 고딕" charset="0"/>
              </a:rPr>
              <a:t>테이블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sp>
        <p:nvSpPr>
          <p:cNvPr id="30" name="TextBox 29"/>
          <p:cNvSpPr txBox="1">
            <a:spLocks/>
          </p:cNvSpPr>
          <p:nvPr/>
        </p:nvSpPr>
        <p:spPr>
          <a:xfrm>
            <a:off x="9697720" y="4210050"/>
            <a:ext cx="1526540" cy="36893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자식</a:t>
            </a:r>
            <a:r>
              <a:rPr lang="en-US" altLang="ko-KR" sz="1800" b="0" strike="noStrike" cap="none" dirty="0" smtClean="0">
                <a:latin typeface="Calibri" charset="0"/>
                <a:ea typeface="Calibri" charset="0"/>
              </a:rPr>
              <a:t> </a:t>
            </a:r>
            <a:r>
              <a:rPr lang="en-US" altLang="ko-KR" sz="1800" b="0" strike="noStrike" cap="none" dirty="0" smtClean="0">
                <a:latin typeface="맑은 고딕" charset="0"/>
                <a:ea typeface="맑은 고딕" charset="0"/>
              </a:rPr>
              <a:t>테이블</a:t>
            </a:r>
            <a:endParaRPr lang="ko-KR" altLang="en-US" sz="1800" b="0" strike="noStrike" cap="none" dirty="0" smtClean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32" name="표 31">
            <a:extLst>
              <a:ext uri="{FF2B5EF4-FFF2-40B4-BE49-F238E27FC236}">
                <a16:creationId xmlns="" xmlns:p14="http://schemas.microsoft.com/office/powerpoint/2010/main" xmlns:a16="http://schemas.microsoft.com/office/drawing/2014/main" id="{A4C8A6B5-BB33-416C-B320-81E7BAAEA08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687031" y="2161833"/>
          <a:ext cx="1897273" cy="8368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="" xmlns:p14="http://schemas.microsoft.com/office/powerpoint/2010/main"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r>
                        <a:rPr lang="en-US" altLang="ko-KR" sz="1800" b="0" strike="noStrike" kern="1200" cap="none" dirty="0" smtClean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p14="http://schemas.microsoft.com/office/powerpoint/2010/main"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8070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27</Pages>
  <Paragraphs>480</Paragraphs>
  <Words>1310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Saebyeol Yu</dc:creator>
  <cp:lastModifiedBy>안 병욱</cp:lastModifiedBy>
  <dc:title>PowerPoint プレゼンテーション</dc:title>
  <dcterms:modified xsi:type="dcterms:W3CDTF">2019-03-05T17:53:14Z</dcterms:modified>
</cp:coreProperties>
</file>

<file path=docProps/thumbnail.jpeg>
</file>